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40" r:id="rId3"/>
    <p:sldId id="525" r:id="rId4"/>
    <p:sldId id="535" r:id="rId5"/>
    <p:sldId id="536" r:id="rId6"/>
    <p:sldId id="529" r:id="rId7"/>
    <p:sldId id="530" r:id="rId8"/>
    <p:sldId id="538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3399FF"/>
    <a:srgbClr val="0066CC"/>
    <a:srgbClr val="C4F5A9"/>
    <a:srgbClr val="FFCC00"/>
    <a:srgbClr val="86ABF6"/>
    <a:srgbClr val="632523"/>
    <a:srgbClr val="FF3300"/>
    <a:srgbClr val="80AB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5" y="0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584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5" y="9428584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533757-1E10-4DCF-832B-29E8FCD8C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361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0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584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182E70-795E-48B3-8F23-986365202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844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FFFAE-3E23-41E2-91C7-2E08969BB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50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D1264-DC4E-4280-828C-7D68055E6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6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925" y="836613"/>
            <a:ext cx="2058988" cy="5289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29325" cy="5289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9B285-5507-4251-841C-423AAA509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38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566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8A20D-A2A8-4BC1-B03B-59CC60D98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81DF-EE8F-4948-B780-011D7CCDE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5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DEBEC-BB05-4897-A576-E2E3009F8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66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EE9E7-42D8-4BB8-95BF-2C3A15DE7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12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4D416-CEF9-48A4-A428-4B9515D94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05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9ABE5-B6B1-4DB0-AB8B-46FF669E2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6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811FC-B86D-4D93-8143-25DC4361D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3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787CE-B69D-47F4-BC54-489542A27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48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BC62-577F-4475-A78A-BC20AA6E7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81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D94E2F7-6521-4A85-BEF5-F915B7544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ege.spb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4508500"/>
            <a:ext cx="6400800" cy="1752600"/>
          </a:xfrm>
        </p:spPr>
        <p:txBody>
          <a:bodyPr/>
          <a:lstStyle/>
          <a:p>
            <a:pPr algn="r" eaLnBrk="1" hangingPunct="1"/>
            <a:r>
              <a:rPr lang="ru-RU" sz="2000" i="1" dirty="0" smtClean="0">
                <a:solidFill>
                  <a:srgbClr val="632523"/>
                </a:solidFill>
              </a:rPr>
              <a:t>Заместитель директора </a:t>
            </a:r>
            <a:br>
              <a:rPr lang="ru-RU" sz="2000" i="1" dirty="0" smtClean="0">
                <a:solidFill>
                  <a:srgbClr val="632523"/>
                </a:solidFill>
              </a:rPr>
            </a:br>
            <a:r>
              <a:rPr lang="ru-RU" sz="2000" i="1" dirty="0" smtClean="0">
                <a:solidFill>
                  <a:srgbClr val="632523"/>
                </a:solidFill>
              </a:rPr>
              <a:t>ГБУ ДПО «</a:t>
            </a:r>
            <a:r>
              <a:rPr lang="ru-RU" sz="2000" i="1" dirty="0" err="1" smtClean="0">
                <a:solidFill>
                  <a:srgbClr val="632523"/>
                </a:solidFill>
              </a:rPr>
              <a:t>СПбЦОКОиИТ</a:t>
            </a:r>
            <a:r>
              <a:rPr lang="ru-RU" sz="2000" i="1" dirty="0" smtClean="0">
                <a:solidFill>
                  <a:srgbClr val="632523"/>
                </a:solidFill>
              </a:rPr>
              <a:t>»</a:t>
            </a:r>
          </a:p>
          <a:p>
            <a:pPr algn="r" eaLnBrk="1" hangingPunct="1"/>
            <a:r>
              <a:rPr lang="ru-RU" sz="2000" i="1" dirty="0" smtClean="0">
                <a:solidFill>
                  <a:srgbClr val="632523"/>
                </a:solidFill>
              </a:rPr>
              <a:t>Руководитель РЦОИ</a:t>
            </a:r>
          </a:p>
          <a:p>
            <a:pPr algn="r" eaLnBrk="1" hangingPunct="1"/>
            <a:r>
              <a:rPr lang="ru-RU" sz="2000" i="1" dirty="0" err="1" smtClean="0">
                <a:solidFill>
                  <a:srgbClr val="632523"/>
                </a:solidFill>
              </a:rPr>
              <a:t>Брысов</a:t>
            </a:r>
            <a:r>
              <a:rPr lang="ru-RU" sz="2000" i="1" dirty="0" smtClean="0">
                <a:solidFill>
                  <a:srgbClr val="632523"/>
                </a:solidFill>
              </a:rPr>
              <a:t> Виталий Львович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556792"/>
            <a:ext cx="77724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800" b="1" dirty="0" smtClean="0">
                <a:solidFill>
                  <a:srgbClr val="632523"/>
                </a:solidFill>
              </a:rPr>
              <a:t>Обеспечение подготовки и проведения ГИА в 2019 году</a:t>
            </a:r>
            <a:br>
              <a:rPr lang="ru-RU" sz="2800" b="1" dirty="0" smtClean="0">
                <a:solidFill>
                  <a:srgbClr val="632523"/>
                </a:solidFill>
              </a:rPr>
            </a:br>
            <a:r>
              <a:rPr lang="ru-RU" sz="2800" b="1" dirty="0" smtClean="0">
                <a:solidFill>
                  <a:srgbClr val="632523"/>
                </a:solidFill>
              </a:rPr>
              <a:t/>
            </a:r>
            <a:br>
              <a:rPr lang="ru-RU" sz="2800" b="1" dirty="0" smtClean="0">
                <a:solidFill>
                  <a:srgbClr val="632523"/>
                </a:solidFill>
              </a:rPr>
            </a:br>
            <a:endParaRPr lang="ru-RU" sz="2800" b="1" dirty="0" smtClean="0">
              <a:solidFill>
                <a:srgbClr val="6325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340669"/>
            <a:ext cx="8229600" cy="3600499"/>
          </a:xfrm>
        </p:spPr>
        <p:txBody>
          <a:bodyPr/>
          <a:lstStyle/>
          <a:p>
            <a:r>
              <a:rPr lang="ru-RU" sz="4000" dirty="0" smtClean="0"/>
              <a:t>ИТОГОВОЕ СОБЕСЕДОВАНИЕ ПО РУССКОМУ ЯЗЫКУ</a:t>
            </a:r>
            <a:br>
              <a:rPr lang="ru-RU" sz="4000" dirty="0" smtClean="0"/>
            </a:br>
            <a:r>
              <a:rPr lang="ru-RU" sz="4000" dirty="0" smtClean="0"/>
              <a:t>(ИС-9)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66962"/>
            <a:ext cx="9144000" cy="566737"/>
          </a:xfrm>
        </p:spPr>
        <p:txBody>
          <a:bodyPr/>
          <a:lstStyle/>
          <a:p>
            <a:r>
              <a:rPr lang="ru-RU" dirty="0" smtClean="0"/>
              <a:t>Итоговое собеседование (ИС-9)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898" y="1433699"/>
            <a:ext cx="8789906" cy="186991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На нашем сайте </a:t>
            </a:r>
            <a:r>
              <a:rPr lang="en-US" sz="2000" dirty="0">
                <a:hlinkClick r:id="rId2"/>
              </a:rPr>
              <a:t>https://www.ege.spb.ru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r>
              <a:rPr lang="ru-RU" sz="2000" dirty="0" smtClean="0"/>
              <a:t>появился раздел Итоговое собеседование.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sz="2000" dirty="0" smtClean="0"/>
              <a:t>В разделе Итоговое собеседование/Организаторам по аналогии с другими разделами размещаются презентации, инструкции, методические рекомендации необходимые для организации и проведения ИС-9.</a:t>
            </a:r>
            <a:endParaRPr lang="ru-RU" sz="2200" dirty="0"/>
          </a:p>
          <a:p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642728"/>
            <a:ext cx="5405530" cy="27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09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7830"/>
            <a:ext cx="9144000" cy="484946"/>
          </a:xfrm>
        </p:spPr>
        <p:txBody>
          <a:bodyPr/>
          <a:lstStyle/>
          <a:p>
            <a:r>
              <a:rPr lang="ru-RU" dirty="0"/>
              <a:t>Участники ИС-9 с </a:t>
            </a:r>
            <a:r>
              <a:rPr lang="ru-RU" dirty="0" smtClean="0"/>
              <a:t>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852" y="1412776"/>
            <a:ext cx="8832644" cy="5040560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>
                <a:latin typeface="+mj-lt"/>
                <a:cs typeface="Arial" charset="0"/>
              </a:rPr>
              <a:t>Основанием для обеспечения дополнительных условий, в том числе увеличения продолжительности собеседования на </a:t>
            </a:r>
            <a:r>
              <a:rPr lang="ru-RU" sz="1800" b="1" dirty="0">
                <a:latin typeface="+mj-lt"/>
                <a:cs typeface="Arial" charset="0"/>
              </a:rPr>
              <a:t>30 </a:t>
            </a:r>
            <a:r>
              <a:rPr lang="ru-RU" sz="1800" b="1" dirty="0" smtClean="0">
                <a:latin typeface="+mj-lt"/>
                <a:cs typeface="Arial" charset="0"/>
              </a:rPr>
              <a:t>минут является заключение ЦПМПК и/или справка об инвалидности (п.44 Порядка ГИА-9). </a:t>
            </a:r>
            <a:endParaRPr lang="ru-RU" sz="1800" b="1" dirty="0">
              <a:latin typeface="+mj-lt"/>
              <a:cs typeface="Arial" charset="0"/>
            </a:endParaRPr>
          </a:p>
          <a:p>
            <a:pPr marL="0" indent="0">
              <a:buNone/>
            </a:pPr>
            <a:r>
              <a:rPr lang="ru-RU" sz="2000" b="1" u="sng" dirty="0">
                <a:latin typeface="+mj-lt"/>
                <a:ea typeface="Cambria" panose="02040503050406030204" pitchFamily="18" charset="0"/>
              </a:rPr>
              <a:t>Для слепых </a:t>
            </a:r>
            <a:r>
              <a:rPr lang="ru-RU" sz="2000" b="1" u="sng" dirty="0" smtClean="0">
                <a:latin typeface="+mj-lt"/>
                <a:ea typeface="Cambria" panose="02040503050406030204" pitchFamily="18" charset="0"/>
              </a:rPr>
              <a:t>участников:</a:t>
            </a:r>
            <a:endParaRPr lang="ru-RU" sz="2000" u="sng" dirty="0">
              <a:latin typeface="+mj-lt"/>
              <a:ea typeface="Cambria" panose="02040503050406030204" pitchFamily="18" charset="0"/>
            </a:endParaRPr>
          </a:p>
          <a:p>
            <a:r>
              <a:rPr lang="ru-RU" sz="1800" dirty="0">
                <a:latin typeface="+mj-lt"/>
                <a:cs typeface="Arial" charset="0"/>
              </a:rPr>
              <a:t>оформление комплектов тем, текстов и заданий </a:t>
            </a:r>
            <a:r>
              <a:rPr lang="ru-RU" sz="1800" dirty="0" smtClean="0">
                <a:latin typeface="+mj-lt"/>
                <a:cs typeface="Arial" charset="0"/>
              </a:rPr>
              <a:t>ИС-9 рельефно-точечным </a:t>
            </a:r>
            <a:r>
              <a:rPr lang="ru-RU" sz="1800" dirty="0">
                <a:latin typeface="+mj-lt"/>
                <a:cs typeface="Arial" charset="0"/>
              </a:rPr>
              <a:t>шрифтом Брайля или в виде электронного документа, доступного с помощью компьютера</a:t>
            </a:r>
            <a:r>
              <a:rPr lang="ru-RU" sz="1800" dirty="0" smtClean="0">
                <a:latin typeface="+mj-lt"/>
                <a:cs typeface="Arial" charset="0"/>
              </a:rPr>
              <a:t>.</a:t>
            </a:r>
          </a:p>
          <a:p>
            <a:r>
              <a:rPr lang="ru-RU" sz="1800" dirty="0">
                <a:latin typeface="+mj-lt"/>
                <a:cs typeface="Arial" charset="0"/>
              </a:rPr>
              <a:t>ч</a:t>
            </a:r>
            <a:r>
              <a:rPr lang="ru-RU" sz="1800" dirty="0" smtClean="0">
                <a:latin typeface="+mj-lt"/>
                <a:cs typeface="Arial" charset="0"/>
              </a:rPr>
              <a:t>ерновики (листы бумаги для письма шрифтом Брайля) для заметок </a:t>
            </a:r>
            <a:endParaRPr lang="ru-RU" sz="1800" dirty="0">
              <a:latin typeface="+mj-lt"/>
              <a:cs typeface="Arial" charset="0"/>
            </a:endParaRPr>
          </a:p>
          <a:p>
            <a:pPr marL="0" indent="0">
              <a:buNone/>
            </a:pPr>
            <a:r>
              <a:rPr lang="ru-RU" sz="2000" b="1" u="sng" dirty="0">
                <a:latin typeface="+mj-lt"/>
                <a:ea typeface="Cambria" panose="02040503050406030204" pitchFamily="18" charset="0"/>
              </a:rPr>
              <a:t>Для слабовидящих </a:t>
            </a:r>
            <a:r>
              <a:rPr lang="ru-RU" sz="2000" b="1" u="sng" dirty="0" smtClean="0">
                <a:latin typeface="+mj-lt"/>
                <a:ea typeface="Cambria" panose="02040503050406030204" pitchFamily="18" charset="0"/>
              </a:rPr>
              <a:t>участников:</a:t>
            </a:r>
            <a:endParaRPr lang="ru-RU" sz="2000" b="1" u="sng" dirty="0">
              <a:latin typeface="+mj-lt"/>
              <a:ea typeface="Cambria" panose="02040503050406030204" pitchFamily="18" charset="0"/>
            </a:endParaRPr>
          </a:p>
          <a:p>
            <a:r>
              <a:rPr lang="ru-RU" sz="1800" dirty="0">
                <a:latin typeface="+mj-lt"/>
                <a:cs typeface="Arial" charset="0"/>
              </a:rPr>
              <a:t>копирование комплектов тем, текстов и заданий </a:t>
            </a:r>
            <a:r>
              <a:rPr lang="ru-RU" sz="1800" dirty="0" smtClean="0">
                <a:latin typeface="+mj-lt"/>
                <a:cs typeface="Arial" charset="0"/>
              </a:rPr>
              <a:t>ИС-9 в </a:t>
            </a:r>
            <a:r>
              <a:rPr lang="ru-RU" sz="1800" dirty="0">
                <a:latin typeface="+mj-lt"/>
                <a:cs typeface="Arial" charset="0"/>
              </a:rPr>
              <a:t>день проведения </a:t>
            </a:r>
            <a:r>
              <a:rPr lang="ru-RU" sz="1800" dirty="0" smtClean="0">
                <a:latin typeface="+mj-lt"/>
                <a:cs typeface="Arial" charset="0"/>
              </a:rPr>
              <a:t>ИС-9 в </a:t>
            </a:r>
            <a:r>
              <a:rPr lang="ru-RU" sz="1800" dirty="0">
                <a:latin typeface="+mj-lt"/>
                <a:cs typeface="Arial" charset="0"/>
              </a:rPr>
              <a:t>увеличенном размере;</a:t>
            </a:r>
          </a:p>
          <a:p>
            <a:pPr marL="0" indent="0">
              <a:buNone/>
            </a:pPr>
            <a:r>
              <a:rPr lang="ru-RU" sz="2000" b="1" u="sng" dirty="0">
                <a:latin typeface="+mj-lt"/>
                <a:ea typeface="Cambria" panose="02040503050406030204" pitchFamily="18" charset="0"/>
              </a:rPr>
              <a:t>Для участников с расстройствами аутистического спектра:</a:t>
            </a:r>
          </a:p>
          <a:p>
            <a:r>
              <a:rPr lang="ru-RU" sz="1800" dirty="0">
                <a:latin typeface="+mj-lt"/>
                <a:cs typeface="Arial" charset="0"/>
              </a:rPr>
              <a:t>привлечение специалистов по коррекционной педагогике, а также людей, с которыми указанный участник знаком, находится в контакте (например, родитель) в качестве экзаменаторов-собеседников. Оценивание работ таких участников проводится по </a:t>
            </a:r>
            <a:r>
              <a:rPr lang="ru-RU" sz="1800" dirty="0" smtClean="0">
                <a:latin typeface="+mj-lt"/>
                <a:cs typeface="Arial" charset="0"/>
              </a:rPr>
              <a:t>аудиозаписи.</a:t>
            </a:r>
            <a:endParaRPr lang="ru-RU" sz="1800" dirty="0">
              <a:latin typeface="+mj-lt"/>
              <a:cs typeface="Arial" charset="0"/>
            </a:endParaRP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DC561-C523-495E-AD04-A6C1C0E0E093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031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6678"/>
            <a:ext cx="9144000" cy="1470274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ea typeface="+mn-ea"/>
                <a:cs typeface="Arial" charset="0"/>
              </a:rPr>
              <a:t>Участники, </a:t>
            </a:r>
            <a:r>
              <a:rPr lang="ru-RU" sz="2400" b="1" dirty="0">
                <a:solidFill>
                  <a:schemeClr val="tx1"/>
                </a:solidFill>
                <a:ea typeface="+mn-ea"/>
                <a:cs typeface="Arial" charset="0"/>
              </a:rPr>
              <a:t>которым в заключении </a:t>
            </a:r>
            <a:r>
              <a:rPr lang="ru-RU" sz="2400" b="1" dirty="0" smtClean="0">
                <a:solidFill>
                  <a:schemeClr val="tx1"/>
                </a:solidFill>
                <a:ea typeface="+mn-ea"/>
                <a:cs typeface="Arial" charset="0"/>
              </a:rPr>
              <a:t>ЦПМПК</a:t>
            </a:r>
            <a:br>
              <a:rPr lang="ru-RU" sz="2400" b="1" dirty="0" smtClean="0">
                <a:solidFill>
                  <a:schemeClr val="tx1"/>
                </a:solidFill>
                <a:ea typeface="+mn-ea"/>
                <a:cs typeface="Arial" charset="0"/>
              </a:rPr>
            </a:br>
            <a:r>
              <a:rPr lang="ru-RU" sz="2400" b="1" dirty="0" smtClean="0">
                <a:solidFill>
                  <a:schemeClr val="tx1"/>
                </a:solidFill>
                <a:ea typeface="+mn-ea"/>
                <a:cs typeface="Arial" charset="0"/>
              </a:rPr>
              <a:t>рекомендовано </a:t>
            </a:r>
            <a:r>
              <a:rPr lang="ru-RU" sz="2400" b="1" dirty="0">
                <a:solidFill>
                  <a:schemeClr val="tx1"/>
                </a:solidFill>
                <a:ea typeface="+mn-ea"/>
                <a:cs typeface="Arial" charset="0"/>
              </a:rPr>
              <a:t>изменение минимального количества баллов за выполнение всей </a:t>
            </a:r>
            <a:r>
              <a:rPr lang="ru-RU" sz="2400" b="1" dirty="0" smtClean="0">
                <a:solidFill>
                  <a:schemeClr val="tx1"/>
                </a:solidFill>
                <a:ea typeface="+mn-ea"/>
                <a:cs typeface="Arial" charset="0"/>
              </a:rPr>
              <a:t>работы:</a:t>
            </a:r>
            <a:endParaRPr lang="ru-RU" sz="2400" b="1" dirty="0">
              <a:solidFill>
                <a:schemeClr val="tx1"/>
              </a:solidFill>
              <a:ea typeface="+mn-ea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829" y="3068600"/>
            <a:ext cx="8395643" cy="2736664"/>
          </a:xfrm>
        </p:spPr>
        <p:txBody>
          <a:bodyPr/>
          <a:lstStyle/>
          <a:p>
            <a:r>
              <a:rPr lang="ru-RU" sz="2200" b="1" dirty="0">
                <a:latin typeface="+mj-lt"/>
                <a:cs typeface="Arial" charset="0"/>
              </a:rPr>
              <a:t>Минимальный балл </a:t>
            </a:r>
            <a:r>
              <a:rPr lang="ru-RU" sz="2200" b="1" dirty="0" smtClean="0">
                <a:latin typeface="+mj-lt"/>
                <a:cs typeface="Arial" charset="0"/>
              </a:rPr>
              <a:t>- 7</a:t>
            </a:r>
            <a:endParaRPr lang="ru-RU" sz="2200" b="1" dirty="0">
              <a:latin typeface="+mj-lt"/>
              <a:cs typeface="Arial" charset="0"/>
            </a:endParaRPr>
          </a:p>
          <a:p>
            <a:r>
              <a:rPr lang="ru-RU" sz="2200" dirty="0">
                <a:latin typeface="+mj-lt"/>
                <a:cs typeface="Arial" charset="0"/>
              </a:rPr>
              <a:t>В именных бланках данной категории участников ответственный организатор предварительно заполняет поле </a:t>
            </a:r>
            <a:r>
              <a:rPr lang="ru-RU" sz="2200" b="1" dirty="0">
                <a:latin typeface="+mj-lt"/>
                <a:cs typeface="Arial" charset="0"/>
              </a:rPr>
              <a:t>«Резерв»</a:t>
            </a:r>
            <a:r>
              <a:rPr lang="ru-RU" sz="2200" dirty="0">
                <a:latin typeface="+mj-lt"/>
                <a:cs typeface="Arial" charset="0"/>
              </a:rPr>
              <a:t>: вписывает </a:t>
            </a:r>
            <a:r>
              <a:rPr lang="ru-RU" sz="2200" b="1" dirty="0">
                <a:latin typeface="+mj-lt"/>
                <a:cs typeface="Arial" charset="0"/>
              </a:rPr>
              <a:t>«1»</a:t>
            </a:r>
            <a:r>
              <a:rPr lang="ru-RU" sz="2200" dirty="0">
                <a:latin typeface="+mj-lt"/>
                <a:cs typeface="Arial" charset="0"/>
              </a:rPr>
              <a:t> в первую клетку поля (черной </a:t>
            </a:r>
            <a:r>
              <a:rPr lang="ru-RU" sz="2200" dirty="0" err="1">
                <a:latin typeface="+mj-lt"/>
                <a:cs typeface="Arial" charset="0"/>
              </a:rPr>
              <a:t>гелевой</a:t>
            </a:r>
            <a:r>
              <a:rPr lang="ru-RU" sz="2200" dirty="0">
                <a:latin typeface="+mj-lt"/>
                <a:cs typeface="Arial" charset="0"/>
              </a:rPr>
              <a:t> ручкой).</a:t>
            </a:r>
          </a:p>
          <a:p>
            <a:r>
              <a:rPr lang="ru-RU" sz="2200" dirty="0">
                <a:latin typeface="+mj-lt"/>
                <a:cs typeface="Arial" charset="0"/>
              </a:rPr>
              <a:t>Эксперт делает отметку об особой шкале оценивания в </a:t>
            </a:r>
            <a:r>
              <a:rPr lang="ru-RU" sz="2200" dirty="0" smtClean="0">
                <a:latin typeface="+mj-lt"/>
                <a:cs typeface="Arial" charset="0"/>
              </a:rPr>
              <a:t>Протоколе </a:t>
            </a:r>
            <a:r>
              <a:rPr lang="ru-RU" sz="2200" dirty="0">
                <a:latin typeface="+mj-lt"/>
                <a:cs typeface="Arial" charset="0"/>
              </a:rPr>
              <a:t>эксперта в поле </a:t>
            </a:r>
            <a:r>
              <a:rPr lang="ru-RU" sz="2200" b="1" dirty="0">
                <a:latin typeface="+mj-lt"/>
                <a:cs typeface="Arial" charset="0"/>
              </a:rPr>
              <a:t>«Резерв» (вписывает «1»)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DC561-C523-495E-AD04-A6C1C0E0E093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867846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Участники ИС-9 с ОВЗ</a:t>
            </a:r>
          </a:p>
        </p:txBody>
      </p:sp>
    </p:spTree>
    <p:extLst>
      <p:ext uri="{BB962C8B-B14F-4D97-AF65-F5344CB8AC3E}">
        <p14:creationId xmlns:p14="http://schemas.microsoft.com/office/powerpoint/2010/main" val="377917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66962"/>
            <a:ext cx="9144000" cy="566737"/>
          </a:xfrm>
        </p:spPr>
        <p:txBody>
          <a:bodyPr/>
          <a:lstStyle/>
          <a:p>
            <a:r>
              <a:rPr lang="ru-RU" dirty="0" smtClean="0"/>
              <a:t>Итоговое собеседование (ИС-9)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896544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24 и 28.01.2019 – </a:t>
            </a:r>
            <a:r>
              <a:rPr lang="ru-RU" sz="2000" kern="1200" dirty="0" err="1">
                <a:solidFill>
                  <a:srgbClr val="000000"/>
                </a:solidFill>
              </a:rPr>
              <a:t>Вебинар</a:t>
            </a:r>
            <a:r>
              <a:rPr lang="ru-RU" sz="2000" kern="1200" dirty="0">
                <a:solidFill>
                  <a:srgbClr val="000000"/>
                </a:solidFill>
              </a:rPr>
              <a:t> по проведению ИС-9</a:t>
            </a:r>
            <a:endParaRPr lang="ru-RU" sz="2000" dirty="0"/>
          </a:p>
          <a:p>
            <a:pPr marL="0" indent="0">
              <a:buNone/>
            </a:pPr>
            <a:r>
              <a:rPr lang="ru-RU" sz="2000" b="1" dirty="0" smtClean="0"/>
              <a:t>30.01.2019 </a:t>
            </a:r>
            <a:r>
              <a:rPr lang="ru-RU" sz="2000" b="1" dirty="0"/>
              <a:t>– </a:t>
            </a:r>
            <a:r>
              <a:rPr lang="ru-RU" sz="2000" dirty="0" smtClean="0"/>
              <a:t>Окончание регистрации на ИС-9</a:t>
            </a:r>
          </a:p>
          <a:p>
            <a:pPr marL="0" indent="0">
              <a:buNone/>
            </a:pPr>
            <a:r>
              <a:rPr lang="ru-RU" sz="2000" b="1" dirty="0" smtClean="0"/>
              <a:t>01.02.2019 </a:t>
            </a:r>
            <a:r>
              <a:rPr lang="ru-RU" sz="2000" b="1" dirty="0"/>
              <a:t>–</a:t>
            </a:r>
            <a:r>
              <a:rPr lang="ru-RU" sz="2000" dirty="0"/>
              <a:t> Выверка назначения на </a:t>
            </a:r>
            <a:r>
              <a:rPr lang="ru-RU" sz="2000" dirty="0" smtClean="0"/>
              <a:t>ИС-9</a:t>
            </a:r>
          </a:p>
          <a:p>
            <a:pPr marL="0" indent="0">
              <a:buNone/>
            </a:pPr>
            <a:r>
              <a:rPr lang="ru-RU" sz="2000" b="1" dirty="0" smtClean="0"/>
              <a:t>04-05.02.2019 – </a:t>
            </a:r>
            <a:r>
              <a:rPr lang="ru-RU" sz="2000" dirty="0" smtClean="0"/>
              <a:t>Сдача выверок назначения в РЦОИ</a:t>
            </a:r>
            <a:endParaRPr lang="ru-RU" sz="2000" dirty="0"/>
          </a:p>
          <a:p>
            <a:pPr marL="0" indent="0" algn="ctr">
              <a:buNone/>
            </a:pPr>
            <a:r>
              <a:rPr lang="ru-RU" sz="2000" b="1" i="1" dirty="0" smtClean="0"/>
              <a:t>Администраторы самостоятельно назначают на ИС-9 учеников, которых сами вносят в АИС «Экзамен».</a:t>
            </a:r>
          </a:p>
          <a:p>
            <a:pPr marL="0" indent="0">
              <a:buNone/>
            </a:pPr>
            <a:r>
              <a:rPr lang="ru-RU" sz="2000" b="1" dirty="0" smtClean="0"/>
              <a:t>11.02.2019 </a:t>
            </a:r>
            <a:r>
              <a:rPr lang="ru-RU" sz="2000" b="1" dirty="0"/>
              <a:t>– </a:t>
            </a:r>
            <a:r>
              <a:rPr lang="ru-RU" sz="2000" dirty="0" smtClean="0"/>
              <a:t>Получение бланков ИС-9 в РЦОИ </a:t>
            </a:r>
            <a:br>
              <a:rPr lang="ru-RU" sz="2000" dirty="0" smtClean="0"/>
            </a:br>
            <a:r>
              <a:rPr lang="ru-RU" sz="2000" dirty="0" smtClean="0"/>
              <a:t>(после сканирования ИС-11)</a:t>
            </a:r>
          </a:p>
          <a:p>
            <a:pPr marL="0" indent="0">
              <a:buNone/>
            </a:pPr>
            <a:r>
              <a:rPr lang="ru-RU" sz="2000" b="1" dirty="0"/>
              <a:t>13.02.2019 – Итоговое </a:t>
            </a:r>
            <a:r>
              <a:rPr lang="ru-RU" sz="2000" b="1" dirty="0" smtClean="0"/>
              <a:t>собеседование</a:t>
            </a:r>
            <a:endParaRPr lang="ru-RU" sz="2000" b="1" dirty="0"/>
          </a:p>
          <a:p>
            <a:pPr marL="0" indent="0" eaLnBrk="1" hangingPunct="1">
              <a:buNone/>
            </a:pPr>
            <a:r>
              <a:rPr lang="ru-RU" sz="2000" b="1" dirty="0"/>
              <a:t>13-17.02.2019 –</a:t>
            </a:r>
            <a:r>
              <a:rPr lang="ru-RU" sz="2000" dirty="0" smtClean="0"/>
              <a:t> Оформление документов ИС-9 </a:t>
            </a:r>
            <a:r>
              <a:rPr lang="ru-RU" sz="2000" dirty="0"/>
              <a:t>в ОО </a:t>
            </a:r>
          </a:p>
          <a:p>
            <a:pPr marL="0" indent="0" eaLnBrk="1" hangingPunct="1">
              <a:buNone/>
            </a:pPr>
            <a:r>
              <a:rPr lang="ru-RU" sz="2000" b="1" dirty="0"/>
              <a:t>18-19.02.2019 – Сканирование </a:t>
            </a:r>
            <a:r>
              <a:rPr lang="ru-RU" sz="2000" b="1" dirty="0" smtClean="0"/>
              <a:t>ИС-9 </a:t>
            </a:r>
            <a:r>
              <a:rPr lang="ru-RU" sz="2000" b="1" dirty="0"/>
              <a:t>в РЦОИ по графику</a:t>
            </a:r>
          </a:p>
          <a:p>
            <a:pPr marL="0" indent="0" eaLnBrk="1" hangingPunct="1">
              <a:buNone/>
            </a:pPr>
            <a:r>
              <a:rPr lang="ru-RU" sz="2000" b="1" dirty="0"/>
              <a:t>19-20.02.2019 –</a:t>
            </a:r>
            <a:r>
              <a:rPr lang="ru-RU" sz="2000" dirty="0" smtClean="0"/>
              <a:t> </a:t>
            </a:r>
            <a:r>
              <a:rPr lang="ru-RU" sz="2000" dirty="0"/>
              <a:t>Выверка результатов сканирования </a:t>
            </a:r>
            <a:r>
              <a:rPr lang="ru-RU" sz="2000" dirty="0" smtClean="0"/>
              <a:t>ИС-9 в ОО</a:t>
            </a:r>
          </a:p>
          <a:p>
            <a:pPr marL="0" indent="0" eaLnBrk="1" hangingPunct="1">
              <a:buNone/>
            </a:pPr>
            <a:r>
              <a:rPr lang="ru-RU" sz="2000" b="1" dirty="0" smtClean="0"/>
              <a:t>21-22.02.2019 </a:t>
            </a:r>
            <a:r>
              <a:rPr lang="ru-RU" sz="2000" b="1" dirty="0"/>
              <a:t>–</a:t>
            </a:r>
            <a:r>
              <a:rPr lang="ru-RU" sz="2000" dirty="0" smtClean="0"/>
              <a:t> Сдача выверок в РЦОИ</a:t>
            </a:r>
            <a:endParaRPr lang="ru-RU" sz="2000" dirty="0"/>
          </a:p>
          <a:p>
            <a:pPr marL="0" indent="0" eaLnBrk="1" hangingPunct="1">
              <a:buNone/>
            </a:pPr>
            <a:r>
              <a:rPr lang="ru-RU" sz="2000" b="1" dirty="0"/>
              <a:t>25.02.2019 –</a:t>
            </a:r>
            <a:r>
              <a:rPr lang="ru-RU" sz="2000" dirty="0" smtClean="0"/>
              <a:t> </a:t>
            </a:r>
            <a:r>
              <a:rPr lang="ru-RU" sz="2000" dirty="0"/>
              <a:t>Вывоз бланков </a:t>
            </a:r>
            <a:r>
              <a:rPr lang="ru-RU" sz="2000" dirty="0" smtClean="0"/>
              <a:t>ИС-9 </a:t>
            </a:r>
            <a:r>
              <a:rPr lang="ru-RU" sz="2000" dirty="0"/>
              <a:t>из </a:t>
            </a:r>
            <a:r>
              <a:rPr lang="ru-RU" sz="2000" dirty="0" smtClean="0"/>
              <a:t>РЦОИ</a:t>
            </a:r>
            <a:endParaRPr lang="ru-RU" sz="2200" dirty="0"/>
          </a:p>
          <a:p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87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66962"/>
            <a:ext cx="9144000" cy="566737"/>
          </a:xfrm>
        </p:spPr>
        <p:txBody>
          <a:bodyPr/>
          <a:lstStyle/>
          <a:p>
            <a:r>
              <a:rPr lang="ru-RU" dirty="0" smtClean="0"/>
              <a:t>Итоговое собеседование (ИС-9)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30890"/>
            <a:ext cx="8856984" cy="489654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400" b="1" dirty="0" smtClean="0"/>
              <a:t>25.02.2019 </a:t>
            </a:r>
            <a:r>
              <a:rPr lang="ru-RU" sz="2400" b="1" dirty="0"/>
              <a:t>–</a:t>
            </a:r>
            <a:r>
              <a:rPr lang="ru-RU" sz="2400" dirty="0" smtClean="0"/>
              <a:t> </a:t>
            </a:r>
            <a:r>
              <a:rPr lang="ru-RU" sz="2400" dirty="0"/>
              <a:t>Вывоз бланков </a:t>
            </a:r>
            <a:r>
              <a:rPr lang="ru-RU" sz="2400" dirty="0" smtClean="0"/>
              <a:t>ИС-9 </a:t>
            </a:r>
            <a:r>
              <a:rPr lang="ru-RU" sz="2400" dirty="0"/>
              <a:t>из </a:t>
            </a:r>
            <a:r>
              <a:rPr lang="ru-RU" sz="2400" dirty="0" smtClean="0"/>
              <a:t>РЦОИ</a:t>
            </a:r>
          </a:p>
          <a:p>
            <a:pPr marL="0" indent="0" eaLnBrk="1" hangingPunct="1">
              <a:buNone/>
            </a:pPr>
            <a:r>
              <a:rPr lang="ru-RU" sz="2400" dirty="0" smtClean="0"/>
              <a:t>п.11.6 Порядка проведения ИС-9: «…материалы ИС на бумажных носителях передаются в образовательные организации – пункты проведения ИС на хранение. Срок хранения документов и материалов на бумажных носителях, аудиофайлов с записями ответов – до 1 октября 2019. После окончания срока хранения бумажные носители и аудиофайлы уничтожаются в соответствии с приказом руководителя ОО.</a:t>
            </a:r>
          </a:p>
          <a:p>
            <a:pPr eaLnBrk="1" hangingPunct="1">
              <a:buFontTx/>
              <a:buChar char="-"/>
            </a:pPr>
            <a:r>
              <a:rPr lang="ru-RU" sz="2400" dirty="0" smtClean="0"/>
              <a:t>КИМ итогового собеседования;</a:t>
            </a:r>
          </a:p>
          <a:p>
            <a:pPr eaLnBrk="1" hangingPunct="1">
              <a:buFontTx/>
              <a:buChar char="-"/>
            </a:pPr>
            <a:r>
              <a:rPr lang="ru-RU" sz="2400" dirty="0" smtClean="0"/>
              <a:t>аудиозаписи;</a:t>
            </a:r>
          </a:p>
          <a:p>
            <a:pPr eaLnBrk="1" hangingPunct="1">
              <a:buFontTx/>
              <a:buChar char="-"/>
            </a:pPr>
            <a:r>
              <a:rPr lang="ru-RU" sz="2400" dirty="0" smtClean="0"/>
              <a:t>бланки участников, протоколы экспертов, ведомости, служебные записки, акты.</a:t>
            </a:r>
          </a:p>
          <a:p>
            <a:pPr marL="0" indent="0" eaLnBrk="1" hangingPunct="1">
              <a:buNone/>
            </a:pPr>
            <a:endParaRPr lang="ru-RU" sz="2400" dirty="0"/>
          </a:p>
          <a:p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85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56937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400" b="1" dirty="0" smtClean="0"/>
              <a:t>28.01.2019 Выдача уведомлений на ИС-11</a:t>
            </a:r>
          </a:p>
          <a:p>
            <a:pPr marL="0" indent="0" eaLnBrk="1" hangingPunct="1">
              <a:buNone/>
            </a:pPr>
            <a:r>
              <a:rPr lang="ru-RU" sz="2400" b="1" dirty="0" smtClean="0"/>
              <a:t>05.02.2019 </a:t>
            </a:r>
            <a:r>
              <a:rPr lang="ru-RU" sz="2400" dirty="0"/>
              <a:t>Получение </a:t>
            </a:r>
            <a:r>
              <a:rPr lang="ru-RU" sz="2400" dirty="0" smtClean="0"/>
              <a:t>бланков ИС-11 </a:t>
            </a:r>
            <a:r>
              <a:rPr lang="ru-RU" sz="2400" dirty="0"/>
              <a:t>в РЦОИ</a:t>
            </a:r>
          </a:p>
          <a:p>
            <a:pPr marL="0" indent="0">
              <a:buNone/>
            </a:pPr>
            <a:r>
              <a:rPr lang="ru-RU" sz="2400" b="1" dirty="0" smtClean="0"/>
              <a:t>06.02.2019 </a:t>
            </a:r>
            <a:r>
              <a:rPr lang="ru-RU" sz="2400" dirty="0" smtClean="0"/>
              <a:t>Итоговое сочинение (изложение)</a:t>
            </a:r>
          </a:p>
          <a:p>
            <a:pPr marL="0" indent="0" eaLnBrk="1" hangingPunct="1">
              <a:buNone/>
            </a:pPr>
            <a:r>
              <a:rPr lang="ru-RU" sz="2400" b="1" dirty="0" smtClean="0"/>
              <a:t>06 </a:t>
            </a:r>
            <a:r>
              <a:rPr lang="ru-RU" sz="2400" b="1" dirty="0"/>
              <a:t>- 10.02.2019</a:t>
            </a:r>
            <a:r>
              <a:rPr lang="ru-RU" sz="2400" dirty="0"/>
              <a:t> </a:t>
            </a:r>
            <a:r>
              <a:rPr lang="ru-RU" sz="2400" dirty="0" smtClean="0"/>
              <a:t>Проверка ИС-11 </a:t>
            </a:r>
            <a:r>
              <a:rPr lang="ru-RU" sz="2400" dirty="0"/>
              <a:t>в ОО </a:t>
            </a:r>
          </a:p>
          <a:p>
            <a:pPr marL="0" indent="0" eaLnBrk="1" hangingPunct="1">
              <a:buNone/>
            </a:pPr>
            <a:r>
              <a:rPr lang="ru-RU" sz="2400" b="1" dirty="0" smtClean="0"/>
              <a:t>11.02.2019 </a:t>
            </a:r>
            <a:r>
              <a:rPr lang="ru-RU" sz="2400" dirty="0"/>
              <a:t>Сканирование </a:t>
            </a:r>
            <a:r>
              <a:rPr lang="ru-RU" sz="2400" dirty="0" smtClean="0"/>
              <a:t>ИС-11 в </a:t>
            </a:r>
            <a:r>
              <a:rPr lang="ru-RU" sz="2400" dirty="0"/>
              <a:t>РЦОИ по </a:t>
            </a:r>
            <a:r>
              <a:rPr lang="ru-RU" sz="2400" dirty="0" smtClean="0"/>
              <a:t>графику</a:t>
            </a:r>
            <a:endParaRPr lang="ru-RU" sz="2400" dirty="0"/>
          </a:p>
          <a:p>
            <a:pPr marL="0" indent="0" eaLnBrk="1" hangingPunct="1">
              <a:buNone/>
            </a:pPr>
            <a:r>
              <a:rPr lang="ru-RU" sz="2400" b="1" dirty="0" smtClean="0"/>
              <a:t>11 - 15.02.2019</a:t>
            </a:r>
            <a:r>
              <a:rPr lang="ru-RU" sz="2400" dirty="0" smtClean="0"/>
              <a:t> Выверка </a:t>
            </a:r>
            <a:r>
              <a:rPr lang="ru-RU" sz="2400" dirty="0"/>
              <a:t>результатов </a:t>
            </a:r>
            <a:r>
              <a:rPr lang="ru-RU" sz="2400" dirty="0" smtClean="0"/>
              <a:t>сканирования ИС-11</a:t>
            </a:r>
            <a:endParaRPr lang="ru-RU" sz="2400" dirty="0"/>
          </a:p>
          <a:p>
            <a:pPr marL="0" indent="0" eaLnBrk="1" hangingPunct="1">
              <a:buNone/>
            </a:pPr>
            <a:r>
              <a:rPr lang="ru-RU" sz="2400" b="1" dirty="0"/>
              <a:t>11 - </a:t>
            </a:r>
            <a:r>
              <a:rPr lang="ru-RU" sz="2400" b="1" dirty="0" smtClean="0"/>
              <a:t>15.02.2019</a:t>
            </a:r>
            <a:r>
              <a:rPr lang="ru-RU" sz="2400" dirty="0" smtClean="0"/>
              <a:t> </a:t>
            </a:r>
            <a:r>
              <a:rPr lang="ru-RU" sz="2400" dirty="0"/>
              <a:t>Перепроверка ИС-11</a:t>
            </a:r>
          </a:p>
          <a:p>
            <a:pPr marL="0" indent="0" eaLnBrk="1" hangingPunct="1">
              <a:buNone/>
            </a:pPr>
            <a:r>
              <a:rPr lang="ru-RU" sz="2400" b="1" dirty="0" smtClean="0"/>
              <a:t>18.02.2019</a:t>
            </a:r>
            <a:r>
              <a:rPr lang="ru-RU" sz="2400" dirty="0" smtClean="0"/>
              <a:t> </a:t>
            </a:r>
            <a:r>
              <a:rPr lang="ru-RU" sz="2400" dirty="0"/>
              <a:t>Вывоз бланков из </a:t>
            </a:r>
            <a:r>
              <a:rPr lang="ru-RU" sz="2400" dirty="0" smtClean="0"/>
              <a:t>РЦОИ </a:t>
            </a:r>
            <a:br>
              <a:rPr lang="ru-RU" sz="2400" dirty="0" smtClean="0"/>
            </a:br>
            <a:r>
              <a:rPr lang="ru-RU" sz="2400" dirty="0" smtClean="0"/>
              <a:t>(после сканирования ИС-9)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endParaRPr lang="ru-RU" sz="2400" b="1" dirty="0"/>
          </a:p>
          <a:p>
            <a:endParaRPr lang="ru-R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908050"/>
            <a:ext cx="8229600" cy="566738"/>
          </a:xfrm>
        </p:spPr>
        <p:txBody>
          <a:bodyPr/>
          <a:lstStyle/>
          <a:p>
            <a:pPr eaLnBrk="1" hangingPunct="1"/>
            <a:r>
              <a:rPr lang="ru-RU" b="1" dirty="0" smtClean="0"/>
              <a:t>ИС-11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7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445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Cambria</vt:lpstr>
      <vt:lpstr>Оформление по умолчанию</vt:lpstr>
      <vt:lpstr>Презентация PowerPoint</vt:lpstr>
      <vt:lpstr>ИТОГОВОЕ СОБЕСЕДОВАНИЕ ПО РУССКОМУ ЯЗЫКУ (ИС-9)</vt:lpstr>
      <vt:lpstr>Итоговое собеседование (ИС-9)</vt:lpstr>
      <vt:lpstr>Участники ИС-9 с ОВЗ</vt:lpstr>
      <vt:lpstr>Участники, которым в заключении ЦПМПК рекомендовано изменение минимального количества баллов за выполнение всей работы:</vt:lpstr>
      <vt:lpstr>Итоговое собеседование (ИС-9)</vt:lpstr>
      <vt:lpstr>Итоговое собеседование (ИС-9)</vt:lpstr>
      <vt:lpstr>ИС-11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вопросы организации проведения ОГЭ по информатике</dc:title>
  <dc:creator>bvl</dc:creator>
  <cp:lastModifiedBy>Misha</cp:lastModifiedBy>
  <cp:revision>313</cp:revision>
  <cp:lastPrinted>2018-12-20T17:16:19Z</cp:lastPrinted>
  <dcterms:created xsi:type="dcterms:W3CDTF">2016-10-12T09:11:36Z</dcterms:created>
  <dcterms:modified xsi:type="dcterms:W3CDTF">2019-01-30T08:52:13Z</dcterms:modified>
</cp:coreProperties>
</file>