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69" r:id="rId3"/>
    <p:sldId id="270" r:id="rId4"/>
    <p:sldId id="271" r:id="rId5"/>
    <p:sldId id="272" r:id="rId6"/>
    <p:sldId id="273" r:id="rId7"/>
    <p:sldId id="274" r:id="rId8"/>
    <p:sldId id="275" r:id="rId9"/>
    <p:sldId id="276" r:id="rId10"/>
    <p:sldId id="277" r:id="rId11"/>
    <p:sldId id="278" r:id="rId12"/>
    <p:sldId id="279" r:id="rId13"/>
    <p:sldId id="280" r:id="rId14"/>
    <p:sldId id="282" r:id="rId15"/>
    <p:sldId id="283" r:id="rId16"/>
    <p:sldId id="284" r:id="rId17"/>
    <p:sldId id="285" r:id="rId18"/>
    <p:sldId id="286" r:id="rId19"/>
    <p:sldId id="287" r:id="rId20"/>
    <p:sldId id="288" r:id="rId21"/>
    <p:sldId id="289" r:id="rId22"/>
    <p:sldId id="290" r:id="rId23"/>
    <p:sldId id="257" r:id="rId24"/>
    <p:sldId id="258" r:id="rId25"/>
    <p:sldId id="259" r:id="rId26"/>
    <p:sldId id="260" r:id="rId27"/>
    <p:sldId id="261" r:id="rId28"/>
    <p:sldId id="262" r:id="rId29"/>
    <p:sldId id="263" r:id="rId30"/>
    <p:sldId id="264" r:id="rId31"/>
    <p:sldId id="265" r:id="rId32"/>
    <p:sldId id="266" r:id="rId33"/>
    <p:sldId id="267"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0822" autoAdjust="0"/>
    <p:restoredTop sz="94737" autoAdjust="0"/>
  </p:normalViewPr>
  <p:slideViewPr>
    <p:cSldViewPr>
      <p:cViewPr varScale="1">
        <p:scale>
          <a:sx n="75" d="100"/>
          <a:sy n="75" d="100"/>
        </p:scale>
        <p:origin x="-846" y="-84"/>
      </p:cViewPr>
      <p:guideLst>
        <p:guide orient="horz" pos="2160"/>
        <p:guide pos="2880"/>
      </p:guideLst>
    </p:cSldViewPr>
  </p:slideViewPr>
  <p:outlineViewPr>
    <p:cViewPr>
      <p:scale>
        <a:sx n="33" d="100"/>
        <a:sy n="33" d="100"/>
      </p:scale>
      <p:origin x="48" y="75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EF394-B44D-4724-9FCB-AC6407B07FD5}" type="datetimeFigureOut">
              <a:rPr lang="ru-RU" smtClean="0"/>
              <a:pPr/>
              <a:t>16.03.2015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83D44-3C57-47AF-B48E-FE00BFCCAB1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17" name="Нижний колонтитул 16"/>
          <p:cNvSpPr>
            <a:spLocks noGrp="1"/>
          </p:cNvSpPr>
          <p:nvPr>
            <p:ph type="ftr" sz="quarter" idx="11"/>
          </p:nvPr>
        </p:nvSpPr>
        <p:spPr/>
        <p:txBody>
          <a:bodyPr/>
          <a:lstStyle/>
          <a:p>
            <a:endParaRPr lang="ru-RU" dirty="0"/>
          </a:p>
        </p:txBody>
      </p:sp>
      <p:sp>
        <p:nvSpPr>
          <p:cNvPr id="29" name="Номер слайда 28"/>
          <p:cNvSpPr>
            <a:spLocks noGrp="1"/>
          </p:cNvSpPr>
          <p:nvPr>
            <p:ph type="sldNum" sz="quarter" idx="12"/>
          </p:nvPr>
        </p:nvSpPr>
        <p:spPr/>
        <p:txBody>
          <a:bodyPr/>
          <a:lstStyle/>
          <a:p>
            <a:fld id="{95625858-3C1B-453B-B9FC-9F985F635499}" type="slidenum">
              <a:rPr lang="ru-RU" smtClean="0"/>
              <a:pPr/>
              <a:t>‹#›</a:t>
            </a:fld>
            <a:endParaRPr lang="ru-RU" dirty="0"/>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0713CF6-D1AD-440B-8D40-4C03CA3B6D0C}" type="datetimeFigureOut">
              <a:rPr lang="ru-RU" smtClean="0">
                <a:solidFill>
                  <a:srgbClr val="DBF5F9">
                    <a:shade val="90000"/>
                  </a:srgbClr>
                </a:solidFill>
              </a:rPr>
              <a:pPr/>
              <a:t>16.03.2015</a:t>
            </a:fld>
            <a:endParaRPr lang="ru-RU">
              <a:solidFill>
                <a:srgbClr val="DBF5F9">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DBF5F9">
                  <a:shade val="90000"/>
                </a:srgbClr>
              </a:solidFill>
            </a:endParaRPr>
          </a:p>
        </p:txBody>
      </p:sp>
      <p:sp>
        <p:nvSpPr>
          <p:cNvPr id="27" name="Номер слайда 26"/>
          <p:cNvSpPr>
            <a:spLocks noGrp="1"/>
          </p:cNvSpPr>
          <p:nvPr>
            <p:ph type="sldNum" sz="quarter" idx="12"/>
          </p:nvPr>
        </p:nvSpPr>
        <p:spPr/>
        <p:txBody>
          <a:bodyPr/>
          <a:lstStyle/>
          <a:p>
            <a:fld id="{CAA5D025-9FB8-4F4E-9BF1-C2B5823AA65C}"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31900313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03751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0713CF6-D1AD-440B-8D40-4C03CA3B6D0C}" type="datetimeFigureOut">
              <a:rPr lang="ru-RU" smtClean="0">
                <a:solidFill>
                  <a:srgbClr val="DBF5F9">
                    <a:shade val="90000"/>
                  </a:srgbClr>
                </a:solidFill>
              </a:rPr>
              <a:pPr/>
              <a:t>16.03.2015</a:t>
            </a:fld>
            <a:endParaRPr lang="ru-RU">
              <a:solidFill>
                <a:srgbClr val="DBF5F9">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DBF5F9">
                  <a:shade val="90000"/>
                </a:srgbClr>
              </a:solidFill>
            </a:endParaRPr>
          </a:p>
        </p:txBody>
      </p:sp>
      <p:sp>
        <p:nvSpPr>
          <p:cNvPr id="6" name="Номер слайда 5"/>
          <p:cNvSpPr>
            <a:spLocks noGrp="1"/>
          </p:cNvSpPr>
          <p:nvPr>
            <p:ph type="sldNum" sz="quarter" idx="12"/>
          </p:nvPr>
        </p:nvSpPr>
        <p:spPr/>
        <p:txBody>
          <a:bodyPr/>
          <a:lstStyle/>
          <a:p>
            <a:fld id="{CAA5D025-9FB8-4F4E-9BF1-C2B5823AA65C}"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185811103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536864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91159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669792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36768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27372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0"/>
            <a:ext cx="609600" cy="365125"/>
          </a:xfrm>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820405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152092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91294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a:xfrm>
            <a:off x="7924800" y="6416675"/>
            <a:ext cx="762000" cy="365125"/>
          </a:xfrm>
        </p:spPr>
        <p:txBody>
          <a:bodyPr/>
          <a:lstStyle/>
          <a:p>
            <a:fld id="{95625858-3C1B-453B-B9FC-9F985F635499}"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F6E88D3-45D5-4340-A94C-D48941F2BDBF}" type="datetimeFigureOut">
              <a:rPr lang="ru-RU" smtClean="0"/>
              <a:pPr/>
              <a:t>16.03.2015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5625858-3C1B-453B-B9FC-9F985F635499}"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6E88D3-45D5-4340-A94C-D48941F2BDBF}" type="datetimeFigureOut">
              <a:rPr lang="ru-RU" smtClean="0"/>
              <a:pPr/>
              <a:t>16.03.2015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dirty="0"/>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5625858-3C1B-453B-B9FC-9F985F635499}"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0713CF6-D1AD-440B-8D40-4C03CA3B6D0C}" type="datetimeFigureOut">
              <a:rPr lang="ru-RU" smtClean="0">
                <a:solidFill>
                  <a:srgbClr val="04617B">
                    <a:shade val="90000"/>
                  </a:srgbClr>
                </a:solidFill>
              </a:rPr>
              <a:pPr/>
              <a:t>16.03.2015</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A5D025-9FB8-4F4E-9BF1-C2B5823AA65C}"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79516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edu.ru/"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rovuz.ru/vuz/spbu/"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s://ru.wikipedia.org/wiki/%D0%90%D0%BD%D0%BD%D0%B0_%D0%98%D0%BE%D0%B0%D0%BD%D0%BD%D0%BE%D0%B2%D0%BD%D0%B0" TargetMode="External"/><Relationship Id="rId13" Type="http://schemas.openxmlformats.org/officeDocument/2006/relationships/hyperlink" Target="https://ru.wikipedia.org/wiki/%D0%A0%D0%B0%D0%B7%D1%83%D0%BC%D0%BE%D0%B2%D1%81%D0%BA%D0%B8%D0%B9,_%D0%90%D0%BB%D0%B5%D0%BA%D1%81%D0%B5%D0%B9_%D0%93%D1%80%D0%B8%D0%B3%D0%BE%D1%80%D1%8C%D0%B5%D0%B2%D0%B8%D1%87" TargetMode="External"/><Relationship Id="rId3" Type="http://schemas.openxmlformats.org/officeDocument/2006/relationships/hyperlink" Target="https://ru.wikipedia.org/wiki/1777" TargetMode="External"/><Relationship Id="rId7" Type="http://schemas.openxmlformats.org/officeDocument/2006/relationships/hyperlink" Target="https://ru.wikipedia.org/wiki/%D0%9F%D0%B5%D1%80%D0%B2%D1%8B%D0%B9_%D0%BA%D0%B0%D0%B4%D0%B5%D1%82%D1%81%D0%BA%D0%B8%D0%B9_%D0%BA%D0%BE%D1%80%D0%BF%D1%83%D1%81_(%D0%A1%D0%B0%D0%BD%D0%BA%D1%82-%D0%9F%D0%B5%D1%82%D0%B5%D1%80%D0%B1%D1%83%D1%80%D0%B3)" TargetMode="External"/><Relationship Id="rId12" Type="http://schemas.openxmlformats.org/officeDocument/2006/relationships/hyperlink" Target="https://ru.wikipedia.org/wiki/%D0%9C%D0%B8%D0%BD%D0%B8%D1%85,_%D0%98%D0%BE%D0%B3%D0%B0%D0%BD%D0%BD_%D0%91%D1%83%D1%80%D0%BA%D1%85%D0%B0%D1%80%D0%B4%D1%82_%D0%A5%D1%80%D0%B8%D1%81%D1%82%D0%BE%D1%84%D0%BE%D1%80" TargetMode="External"/><Relationship Id="rId2" Type="http://schemas.openxmlformats.org/officeDocument/2006/relationships/hyperlink" Target="https://ru.wikipedia.org/wiki/1717" TargetMode="External"/><Relationship Id="rId1" Type="http://schemas.openxmlformats.org/officeDocument/2006/relationships/slideLayout" Target="../slideLayouts/slideLayout8.xml"/><Relationship Id="rId6" Type="http://schemas.openxmlformats.org/officeDocument/2006/relationships/hyperlink" Target="https://ru.wikipedia.org/wiki/%D0%9A%D0%BD%D1%8F%D0%B6%D0%BD%D0%B8%D0%BD,_%D0%AF%D0%BA%D0%BE%D0%B2_%D0%91%D0%BE%D1%80%D0%B8%D1%81%D0%BE%D0%B2%D0%B8%D1%87" TargetMode="External"/><Relationship Id="rId11" Type="http://schemas.openxmlformats.org/officeDocument/2006/relationships/hyperlink" Target="https://ru.wikipedia.org/wiki/%D0%93%D1%80%D0%B0%D1%84_(%D1%82%D0%B8%D1%82%D1%83%D0%BB)" TargetMode="External"/><Relationship Id="rId5" Type="http://schemas.openxmlformats.org/officeDocument/2006/relationships/hyperlink" Target="https://ru.wikipedia.org/wiki/XVIII_%D0%B2%D0%B5%D0%BA" TargetMode="External"/><Relationship Id="rId15" Type="http://schemas.openxmlformats.org/officeDocument/2006/relationships/image" Target="../media/image22.jpeg"/><Relationship Id="rId10" Type="http://schemas.openxmlformats.org/officeDocument/2006/relationships/hyperlink" Target="https://ru.wikipedia.org/wiki/1740_%D0%B3%D0%BE%D0%B4" TargetMode="External"/><Relationship Id="rId4" Type="http://schemas.openxmlformats.org/officeDocument/2006/relationships/hyperlink" Target="https://ru.wikipedia.org/wiki/%D0%A0%D1%83%D1%81%D1%81%D0%BA%D0%B0%D1%8F_%D0%BB%D0%B8%D1%82%D0%B5%D1%80%D0%B0%D1%82%D1%83%D1%80%D0%B0" TargetMode="External"/><Relationship Id="rId9" Type="http://schemas.openxmlformats.org/officeDocument/2006/relationships/hyperlink" Target="https://ru.wikipedia.org/wiki/%D0%A2%D1%80%D0%B5%D0%B4%D0%B8%D0%B0%D0%BA%D0%BE%D0%B2%D1%81%D0%BA%D0%B8%D0%B9,_%D0%92%D0%B0%D1%81%D0%B8%D0%BB%D0%B8%D0%B9_%D0%9A%D0%B8%D1%80%D0%B8%D0%BB%D0%BB%D0%BE%D0%B2%D0%B8%D1%87" TargetMode="External"/><Relationship Id="rId14" Type="http://schemas.openxmlformats.org/officeDocument/2006/relationships/hyperlink" Target="https://ru.wikipedia.org/wiki/%D0%A1%D1%83%D0%BC%D0%B0%D1%80%D0%BE%D0%BA%D0%BE%D0%B2,_%D0%9F%D0%B0%D0%B2%D0%B5%D0%BB_%D0%98%D0%B2%D0%B0%D0%BD%D0%BE%D0%B2%D0%B8%D1%8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b.rabota.ru/guide/professii__.html" TargetMode="External"/><Relationship Id="rId2" Type="http://schemas.openxmlformats.org/officeDocument/2006/relationships/hyperlink" Target="http://atlas.rosminzdrav.r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trudvsem.ru/" TargetMode="External"/><Relationship Id="rId2" Type="http://schemas.openxmlformats.org/officeDocument/2006/relationships/hyperlink" Target="http://www.gks.ru/" TargetMode="External"/><Relationship Id="rId1" Type="http://schemas.openxmlformats.org/officeDocument/2006/relationships/slideLayout" Target="../slideLayouts/slideLayout13.xml"/><Relationship Id="rId4" Type="http://schemas.openxmlformats.org/officeDocument/2006/relationships/hyperlink" Target="http://www.rspb.r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edu.ru/" TargetMode="External"/><Relationship Id="rId2" Type="http://schemas.openxmlformats.org/officeDocument/2006/relationships/hyperlink" Target="http://univer-rating.ru/" TargetMode="External"/><Relationship Id="rId1" Type="http://schemas.openxmlformats.org/officeDocument/2006/relationships/slideLayout" Target="../slideLayouts/slideLayout13.xml"/><Relationship Id="rId4" Type="http://schemas.openxmlformats.org/officeDocument/2006/relationships/hyperlink" Target="http://www.deloros.r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rsr-olymp.ru/"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412776"/>
            <a:ext cx="6480048" cy="2301240"/>
          </a:xfrm>
        </p:spPr>
        <p:txBody>
          <a:bodyPr>
            <a:noAutofit/>
          </a:bodyPr>
          <a:lstStyle/>
          <a:p>
            <a:r>
              <a:rPr lang="ru-RU" sz="7200" dirty="0" smtClean="0"/>
              <a:t>Как выбирать профессию</a:t>
            </a:r>
            <a:endParaRPr lang="ru-RU" sz="7200" dirty="0"/>
          </a:p>
        </p:txBody>
      </p:sp>
      <p:sp>
        <p:nvSpPr>
          <p:cNvPr id="3" name="Подзаголовок 2"/>
          <p:cNvSpPr>
            <a:spLocks noGrp="1"/>
          </p:cNvSpPr>
          <p:nvPr>
            <p:ph type="subTitle" idx="1"/>
          </p:nvPr>
        </p:nvSpPr>
        <p:spPr>
          <a:xfrm>
            <a:off x="533400" y="4005064"/>
            <a:ext cx="7854696" cy="1728192"/>
          </a:xfrm>
        </p:spPr>
        <p:txBody>
          <a:bodyPr/>
          <a:lstStyle/>
          <a:p>
            <a:r>
              <a:rPr lang="ru-RU" dirty="0" smtClean="0"/>
              <a:t>Педагог-психолог Радчук Т.В</a:t>
            </a:r>
            <a:r>
              <a:rPr lang="ru-RU" dirty="0" smtClean="0"/>
              <a:t>.</a:t>
            </a:r>
            <a:endParaRPr lang="ru-RU" dirty="0" smtClean="0"/>
          </a:p>
        </p:txBody>
      </p:sp>
    </p:spTree>
    <p:extLst>
      <p:ext uri="{BB962C8B-B14F-4D97-AF65-F5344CB8AC3E}">
        <p14:creationId xmlns:p14="http://schemas.microsoft.com/office/powerpoint/2010/main" xmlns="" val="279872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229600" cy="864096"/>
          </a:xfrm>
        </p:spPr>
        <p:txBody>
          <a:bodyPr>
            <a:normAutofit fontScale="90000"/>
          </a:bodyPr>
          <a:lstStyle/>
          <a:p>
            <a:pPr algn="ctr"/>
            <a:r>
              <a:rPr lang="ru-RU" b="1" dirty="0" smtClean="0"/>
              <a:t>Выбор </a:t>
            </a:r>
            <a:br>
              <a:rPr lang="ru-RU" b="1" dirty="0" smtClean="0"/>
            </a:br>
            <a:r>
              <a:rPr lang="ru-RU" b="1" dirty="0" smtClean="0"/>
              <a:t>колледжа, техникума или лицея</a:t>
            </a:r>
            <a:endParaRPr lang="ru-RU" b="1" dirty="0"/>
          </a:p>
        </p:txBody>
      </p:sp>
      <p:sp>
        <p:nvSpPr>
          <p:cNvPr id="3" name="Содержимое 2"/>
          <p:cNvSpPr>
            <a:spLocks noGrp="1"/>
          </p:cNvSpPr>
          <p:nvPr>
            <p:ph idx="1"/>
          </p:nvPr>
        </p:nvSpPr>
        <p:spPr>
          <a:xfrm>
            <a:off x="457200" y="2204864"/>
            <a:ext cx="8229600" cy="4119736"/>
          </a:xfrm>
        </p:spPr>
        <p:txBody>
          <a:bodyPr>
            <a:noAutofit/>
          </a:bodyPr>
          <a:lstStyle/>
          <a:p>
            <a:pPr marL="0" indent="0">
              <a:buNone/>
            </a:pPr>
            <a:r>
              <a:rPr lang="ru-RU" sz="2000" dirty="0" smtClean="0"/>
              <a:t>Среднее профессиональное образование возможно получить в учреждениях профессионального образования нескольких типов</a:t>
            </a:r>
            <a:r>
              <a:rPr lang="en-US" sz="2000" dirty="0" smtClean="0"/>
              <a:t>: </a:t>
            </a:r>
            <a:r>
              <a:rPr lang="ru-RU" sz="2000" dirty="0" smtClean="0"/>
              <a:t>техникум, колледж, институт, академия, университет. По творческим направлениям (художественное, музыкальное), а также по медицине учреждения могут иметь статус  училища. У перечисленных учебных заведений должна быть лицензия и свидетельство о государственной аккредитации, в приложении должен быть указан перечень программ среднего профессионального образования повышенного или базового уровня.</a:t>
            </a:r>
          </a:p>
          <a:p>
            <a:pPr marL="0" indent="0">
              <a:buNone/>
            </a:pPr>
            <a:endParaRPr lang="ru-RU" sz="2000" dirty="0" smtClean="0"/>
          </a:p>
          <a:p>
            <a:pPr marL="0" indent="0">
              <a:buNone/>
            </a:pPr>
            <a:r>
              <a:rPr lang="ru-RU" sz="2000" dirty="0" smtClean="0"/>
              <a:t>Информацию о Днях открытых дверей можно получить на сайтах учебных заведений или в соответствующем разделе Федерального интернет-портала «Российское образование» (</a:t>
            </a:r>
            <a:r>
              <a:rPr lang="en-US" sz="2000" dirty="0" smtClean="0">
                <a:hlinkClick r:id="rId2"/>
              </a:rPr>
              <a:t>edu.ru</a:t>
            </a:r>
            <a:r>
              <a:rPr lang="en-US" sz="2000" dirty="0" smtClean="0"/>
              <a:t>).</a:t>
            </a:r>
          </a:p>
        </p:txBody>
      </p:sp>
    </p:spTree>
    <p:extLst>
      <p:ext uri="{BB962C8B-B14F-4D97-AF65-F5344CB8AC3E}">
        <p14:creationId xmlns:p14="http://schemas.microsoft.com/office/powerpoint/2010/main" xmlns="" val="2832772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0848"/>
            <a:ext cx="8229600" cy="2448272"/>
          </a:xfrm>
        </p:spPr>
        <p:txBody>
          <a:bodyPr>
            <a:normAutofit/>
          </a:bodyPr>
          <a:lstStyle/>
          <a:p>
            <a:pPr algn="ctr"/>
            <a:r>
              <a:rPr lang="ru-RU" sz="4000" b="1" dirty="0" smtClean="0"/>
              <a:t>Осознанный выбор профессии – залог успешной профессиональной карьеры!</a:t>
            </a:r>
            <a:endParaRPr lang="ru-RU" sz="4000" b="1" dirty="0"/>
          </a:p>
        </p:txBody>
      </p:sp>
    </p:spTree>
    <p:extLst>
      <p:ext uri="{BB962C8B-B14F-4D97-AF65-F5344CB8AC3E}">
        <p14:creationId xmlns:p14="http://schemas.microsoft.com/office/powerpoint/2010/main" xmlns="" val="215110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340768"/>
            <a:ext cx="8280920" cy="3970318"/>
          </a:xfrm>
          <a:prstGeom prst="rect">
            <a:avLst/>
          </a:prstGeom>
        </p:spPr>
        <p:txBody>
          <a:bodyPr wrap="square">
            <a:spAutoFit/>
          </a:bodyPr>
          <a:lstStyle/>
          <a:p>
            <a:r>
              <a:rPr lang="ru-RU" sz="2800" dirty="0">
                <a:solidFill>
                  <a:prstClr val="black"/>
                </a:solidFill>
              </a:rPr>
              <a:t>Дорогие старшеклассники! </a:t>
            </a:r>
            <a:endParaRPr lang="ru-RU" sz="2800" dirty="0" smtClean="0">
              <a:solidFill>
                <a:prstClr val="black"/>
              </a:solidFill>
            </a:endParaRPr>
          </a:p>
          <a:p>
            <a:endParaRPr lang="ru-RU" sz="2800" dirty="0">
              <a:solidFill>
                <a:prstClr val="black"/>
              </a:solidFill>
            </a:endParaRPr>
          </a:p>
          <a:p>
            <a:r>
              <a:rPr lang="ru-RU" sz="2800" dirty="0" smtClean="0">
                <a:solidFill>
                  <a:prstClr val="black"/>
                </a:solidFill>
              </a:rPr>
              <a:t>Выбор </a:t>
            </a:r>
            <a:r>
              <a:rPr lang="ru-RU" sz="2800" dirty="0">
                <a:solidFill>
                  <a:prstClr val="black"/>
                </a:solidFill>
              </a:rPr>
              <a:t>профессии – это первое ответственное решение, которое Вы должны принять самостоятельно, проанализировав множество факторов, в том числе свои личностные </a:t>
            </a:r>
            <a:r>
              <a:rPr lang="ru-RU" sz="2800" dirty="0" smtClean="0">
                <a:solidFill>
                  <a:prstClr val="black"/>
                </a:solidFill>
              </a:rPr>
              <a:t>особенности, состояние </a:t>
            </a:r>
            <a:r>
              <a:rPr lang="ru-RU" sz="2800" dirty="0">
                <a:solidFill>
                  <a:prstClr val="black"/>
                </a:solidFill>
              </a:rPr>
              <a:t>здоровья, советы родителей, друзей и учителей в школе, специалистов по профориентации. </a:t>
            </a:r>
          </a:p>
        </p:txBody>
      </p:sp>
    </p:spTree>
    <p:extLst>
      <p:ext uri="{BB962C8B-B14F-4D97-AF65-F5344CB8AC3E}">
        <p14:creationId xmlns:p14="http://schemas.microsoft.com/office/powerpoint/2010/main" xmlns="" val="2732206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1916832"/>
          </a:xfrm>
        </p:spPr>
        <p:txBody>
          <a:bodyPr>
            <a:noAutofit/>
          </a:bodyPr>
          <a:lstStyle/>
          <a:p>
            <a:pPr algn="ctr"/>
            <a:r>
              <a:rPr lang="ru-RU" sz="3200" b="1" dirty="0" smtClean="0"/>
              <a:t>Классный час по профориентации для учащихся</a:t>
            </a:r>
            <a:br>
              <a:rPr lang="ru-RU" sz="3200" b="1" dirty="0" smtClean="0"/>
            </a:br>
            <a:r>
              <a:rPr lang="ru-RU" sz="3200" b="1" dirty="0" smtClean="0"/>
              <a:t>8 класса «Выбор профессии – дело серьезное»</a:t>
            </a:r>
            <a:endParaRPr lang="ru-RU" sz="3200" b="1" dirty="0"/>
          </a:p>
        </p:txBody>
      </p:sp>
      <p:sp>
        <p:nvSpPr>
          <p:cNvPr id="3" name="Содержимое 2"/>
          <p:cNvSpPr>
            <a:spLocks noGrp="1"/>
          </p:cNvSpPr>
          <p:nvPr>
            <p:ph idx="1"/>
          </p:nvPr>
        </p:nvSpPr>
        <p:spPr>
          <a:xfrm>
            <a:off x="35103" y="2060848"/>
            <a:ext cx="9036496" cy="4653136"/>
          </a:xfrm>
        </p:spPr>
        <p:txBody>
          <a:bodyPr>
            <a:noAutofit/>
          </a:bodyPr>
          <a:lstStyle/>
          <a:p>
            <a:pPr marL="0" indent="0">
              <a:buNone/>
            </a:pPr>
            <a:r>
              <a:rPr lang="ru-RU" sz="2400" b="1" dirty="0"/>
              <a:t>Цели: </a:t>
            </a:r>
            <a:endParaRPr lang="ru-RU" sz="2400" dirty="0"/>
          </a:p>
          <a:p>
            <a:pPr marL="0" lvl="0" indent="0">
              <a:buNone/>
            </a:pPr>
            <a:r>
              <a:rPr lang="ru-RU" sz="2400" dirty="0" smtClean="0"/>
              <a:t>1) дать </a:t>
            </a:r>
            <a:r>
              <a:rPr lang="ru-RU" sz="2400" dirty="0"/>
              <a:t>учащимся представление об основах профессионального самоопределения;</a:t>
            </a:r>
          </a:p>
          <a:p>
            <a:pPr marL="0" lvl="0" indent="0">
              <a:buNone/>
            </a:pPr>
            <a:r>
              <a:rPr lang="ru-RU" sz="2400" dirty="0" smtClean="0"/>
              <a:t>2) активизировать </a:t>
            </a:r>
            <a:r>
              <a:rPr lang="ru-RU" sz="2400" dirty="0"/>
              <a:t>самопознание: побуждать к самовоспитанию, саморазвитию, самообразованию. </a:t>
            </a:r>
          </a:p>
          <a:p>
            <a:pPr marL="0" indent="0">
              <a:buNone/>
            </a:pPr>
            <a:r>
              <a:rPr lang="ru-RU" sz="2400" b="1" dirty="0"/>
              <a:t>Задачи:</a:t>
            </a:r>
            <a:endParaRPr lang="ru-RU" sz="2400" dirty="0"/>
          </a:p>
          <a:p>
            <a:pPr marL="0" indent="0">
              <a:buNone/>
            </a:pPr>
            <a:r>
              <a:rPr lang="ru-RU" sz="2400" dirty="0"/>
              <a:t>1) Формировать у учащихся </a:t>
            </a:r>
            <a:r>
              <a:rPr lang="ru-RU" sz="2400" dirty="0" smtClean="0"/>
              <a:t>активное </a:t>
            </a:r>
            <a:r>
              <a:rPr lang="ru-RU" sz="2400" dirty="0"/>
              <a:t>и </a:t>
            </a:r>
            <a:r>
              <a:rPr lang="ru-RU" sz="2400" dirty="0" smtClean="0"/>
              <a:t>ответственное отношение </a:t>
            </a:r>
            <a:r>
              <a:rPr lang="ru-RU" sz="2400" dirty="0"/>
              <a:t>к жизни;</a:t>
            </a:r>
          </a:p>
          <a:p>
            <a:pPr marL="0" indent="0">
              <a:buNone/>
            </a:pPr>
            <a:r>
              <a:rPr lang="ru-RU" sz="2400" dirty="0"/>
              <a:t>2) Помочь учащимся выявить свою </a:t>
            </a:r>
            <a:r>
              <a:rPr lang="ru-RU" sz="2400" dirty="0" err="1"/>
              <a:t>профнаправленность</a:t>
            </a:r>
            <a:r>
              <a:rPr lang="ru-RU" sz="2400" dirty="0"/>
              <a:t>;</a:t>
            </a:r>
          </a:p>
          <a:p>
            <a:pPr marL="0" indent="0">
              <a:buNone/>
            </a:pPr>
            <a:r>
              <a:rPr lang="ru-RU" sz="2400" dirty="0"/>
              <a:t>3) Расширить знания учащихся о мире </a:t>
            </a:r>
            <a:r>
              <a:rPr lang="ru-RU" sz="2400" dirty="0" err="1"/>
              <a:t>профтруда</a:t>
            </a:r>
            <a:r>
              <a:rPr lang="ru-RU" sz="2400" dirty="0"/>
              <a:t>;</a:t>
            </a:r>
          </a:p>
          <a:p>
            <a:pPr marL="0" indent="0">
              <a:buNone/>
            </a:pPr>
            <a:r>
              <a:rPr lang="ru-RU" sz="2400" dirty="0"/>
              <a:t>4) Создать положительную мотивацию выбора профессии</a:t>
            </a:r>
            <a:r>
              <a:rPr lang="ru-RU" sz="2400" dirty="0" smtClean="0"/>
              <a:t>.</a:t>
            </a:r>
            <a:endParaRPr lang="ru-RU" sz="2400" dirty="0"/>
          </a:p>
        </p:txBody>
      </p:sp>
    </p:spTree>
    <p:extLst>
      <p:ext uri="{BB962C8B-B14F-4D97-AF65-F5344CB8AC3E}">
        <p14:creationId xmlns:p14="http://schemas.microsoft.com/office/powerpoint/2010/main" xmlns="" val="1522061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8229600" cy="1008112"/>
          </a:xfrm>
        </p:spPr>
        <p:txBody>
          <a:bodyPr>
            <a:noAutofit/>
          </a:bodyPr>
          <a:lstStyle/>
          <a:p>
            <a:pPr algn="ctr">
              <a:lnSpc>
                <a:spcPct val="115000"/>
              </a:lnSpc>
              <a:spcAft>
                <a:spcPts val="0"/>
              </a:spcAft>
            </a:pPr>
            <a:r>
              <a:rPr lang="ru-RU" sz="3200" b="1" dirty="0">
                <a:latin typeface="Times New Roman"/>
                <a:ea typeface="Times New Roman"/>
                <a:cs typeface="Times New Roman"/>
              </a:rPr>
              <a:t>Тренинг «Рука судьбы»</a:t>
            </a:r>
            <a:r>
              <a:rPr lang="ru-RU" sz="2800" dirty="0">
                <a:ea typeface="Calibri"/>
                <a:cs typeface="Times New Roman"/>
              </a:rPr>
              <a:t/>
            </a:r>
            <a:br>
              <a:rPr lang="ru-RU" sz="2800" dirty="0">
                <a:ea typeface="Calibri"/>
                <a:cs typeface="Times New Roman"/>
              </a:rPr>
            </a:br>
            <a:endParaRPr lang="ru-RU" sz="3200" b="1" dirty="0"/>
          </a:p>
        </p:txBody>
      </p:sp>
      <p:sp>
        <p:nvSpPr>
          <p:cNvPr id="3" name="Содержимое 2"/>
          <p:cNvSpPr>
            <a:spLocks noGrp="1"/>
          </p:cNvSpPr>
          <p:nvPr>
            <p:ph idx="1"/>
          </p:nvPr>
        </p:nvSpPr>
        <p:spPr>
          <a:xfrm>
            <a:off x="467543" y="2060848"/>
            <a:ext cx="8604055" cy="4653136"/>
          </a:xfrm>
        </p:spPr>
        <p:txBody>
          <a:bodyPr>
            <a:noAutofit/>
          </a:bodyPr>
          <a:lstStyle/>
          <a:p>
            <a:pPr marL="0" indent="0">
              <a:lnSpc>
                <a:spcPct val="115000"/>
              </a:lnSpc>
              <a:spcAft>
                <a:spcPts val="0"/>
              </a:spcAft>
              <a:buNone/>
            </a:pPr>
            <a:r>
              <a:rPr lang="ru-RU" sz="2400" i="1" dirty="0">
                <a:latin typeface="Times New Roman"/>
                <a:ea typeface="Times New Roman"/>
                <a:cs typeface="Times New Roman"/>
              </a:rPr>
              <a:t>Проводит классный руководитель.</a:t>
            </a:r>
            <a:endParaRPr lang="ru-RU" sz="2000" i="1" dirty="0">
              <a:latin typeface="Calibri"/>
              <a:ea typeface="Calibri"/>
              <a:cs typeface="Times New Roman"/>
            </a:endParaRPr>
          </a:p>
          <a:p>
            <a:pPr marL="0" indent="0">
              <a:lnSpc>
                <a:spcPct val="115000"/>
              </a:lnSpc>
              <a:spcAft>
                <a:spcPts val="0"/>
              </a:spcAft>
              <a:buNone/>
            </a:pPr>
            <a:r>
              <a:rPr lang="ru-RU" sz="2400" dirty="0">
                <a:latin typeface="Times New Roman"/>
                <a:ea typeface="Times New Roman"/>
                <a:cs typeface="Times New Roman"/>
              </a:rPr>
              <a:t>Цель тренинга: показать участникам последствия случайного выбора профессии.</a:t>
            </a:r>
            <a:endParaRPr lang="ru-RU" sz="2000" dirty="0">
              <a:latin typeface="Calibri"/>
              <a:ea typeface="Calibri"/>
              <a:cs typeface="Times New Roman"/>
            </a:endParaRPr>
          </a:p>
          <a:p>
            <a:pPr marL="0" indent="0">
              <a:lnSpc>
                <a:spcPct val="115000"/>
              </a:lnSpc>
              <a:spcAft>
                <a:spcPts val="0"/>
              </a:spcAft>
              <a:buNone/>
            </a:pPr>
            <a:r>
              <a:rPr lang="ru-RU" sz="2400" dirty="0">
                <a:latin typeface="Times New Roman"/>
                <a:ea typeface="Times New Roman"/>
                <a:cs typeface="Times New Roman"/>
              </a:rPr>
              <a:t>На отдельных листочках напишите профессии, которые вам интересны. Складываем эти листочки в мешочек и перемешиваем, затем по очереди вытягиваем из мешочка, не глядя.</a:t>
            </a:r>
            <a:endParaRPr lang="ru-RU" sz="2000" dirty="0">
              <a:latin typeface="Calibri"/>
              <a:ea typeface="Calibri"/>
              <a:cs typeface="Times New Roman"/>
            </a:endParaRPr>
          </a:p>
          <a:p>
            <a:pPr marL="0" indent="0">
              <a:lnSpc>
                <a:spcPct val="115000"/>
              </a:lnSpc>
              <a:spcAft>
                <a:spcPts val="1000"/>
              </a:spcAft>
              <a:buNone/>
            </a:pPr>
            <a:r>
              <a:rPr lang="ru-RU" sz="2400" dirty="0">
                <a:latin typeface="Times New Roman"/>
                <a:ea typeface="Times New Roman"/>
                <a:cs typeface="Times New Roman"/>
              </a:rPr>
              <a:t>Читаем. Хотели бы вы стать….. Смотрим эмоции</a:t>
            </a:r>
            <a:endParaRPr lang="ru-RU" sz="2000" dirty="0">
              <a:effectLst/>
              <a:latin typeface="Calibri"/>
              <a:ea typeface="Calibri"/>
              <a:cs typeface="Times New Roman"/>
            </a:endParaRPr>
          </a:p>
        </p:txBody>
      </p:sp>
    </p:spTree>
    <p:extLst>
      <p:ext uri="{BB962C8B-B14F-4D97-AF65-F5344CB8AC3E}">
        <p14:creationId xmlns:p14="http://schemas.microsoft.com/office/powerpoint/2010/main" xmlns="" val="3143258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424936" cy="432048"/>
          </a:xfrm>
        </p:spPr>
        <p:txBody>
          <a:bodyPr>
            <a:noAutofit/>
          </a:bodyPr>
          <a:lstStyle/>
          <a:p>
            <a:pPr algn="ctr">
              <a:lnSpc>
                <a:spcPct val="115000"/>
              </a:lnSpc>
              <a:spcAft>
                <a:spcPts val="0"/>
              </a:spcAft>
            </a:pPr>
            <a:r>
              <a:rPr lang="ru-RU" sz="3200" dirty="0">
                <a:latin typeface="Times New Roman"/>
                <a:ea typeface="Times New Roman"/>
              </a:rPr>
              <a:t>Три </a:t>
            </a:r>
            <a:r>
              <a:rPr lang="ru-RU" sz="3200" dirty="0" smtClean="0">
                <a:latin typeface="Times New Roman"/>
                <a:ea typeface="Times New Roman"/>
              </a:rPr>
              <a:t>слагаемых </a:t>
            </a:r>
            <a:r>
              <a:rPr lang="ru-RU" sz="3200" u="sng" dirty="0" smtClean="0">
                <a:latin typeface="Times New Roman"/>
                <a:ea typeface="Times New Roman"/>
              </a:rPr>
              <a:t>правильного выбора профессии:</a:t>
            </a:r>
            <a:endParaRPr lang="ru-RU" sz="3200" b="1" u="sng" dirty="0"/>
          </a:p>
        </p:txBody>
      </p:sp>
      <p:sp>
        <p:nvSpPr>
          <p:cNvPr id="3" name="Содержимое 2"/>
          <p:cNvSpPr>
            <a:spLocks noGrp="1"/>
          </p:cNvSpPr>
          <p:nvPr>
            <p:ph idx="1"/>
          </p:nvPr>
        </p:nvSpPr>
        <p:spPr>
          <a:xfrm>
            <a:off x="467543" y="2060848"/>
            <a:ext cx="8604055" cy="4653136"/>
          </a:xfrm>
        </p:spPr>
        <p:txBody>
          <a:bodyPr>
            <a:noAutofit/>
          </a:bodyPr>
          <a:lstStyle/>
          <a:p>
            <a:pPr>
              <a:lnSpc>
                <a:spcPct val="115000"/>
              </a:lnSpc>
              <a:spcAft>
                <a:spcPts val="1000"/>
              </a:spcAft>
            </a:pPr>
            <a:r>
              <a:rPr lang="ru-RU" sz="2400" dirty="0">
                <a:latin typeface="Times New Roman"/>
                <a:ea typeface="Times New Roman"/>
                <a:cs typeface="Times New Roman"/>
              </a:rPr>
              <a:t>Во-первых, будущая работа должна быть в радость, а не в тягость (ХОЧУ).</a:t>
            </a:r>
            <a:endParaRPr lang="ru-RU" sz="2000" dirty="0">
              <a:latin typeface="Calibri"/>
              <a:ea typeface="Calibri"/>
              <a:cs typeface="Times New Roman"/>
            </a:endParaRPr>
          </a:p>
          <a:p>
            <a:pPr>
              <a:lnSpc>
                <a:spcPct val="115000"/>
              </a:lnSpc>
              <a:spcAft>
                <a:spcPts val="1000"/>
              </a:spcAft>
            </a:pPr>
            <a:r>
              <a:rPr lang="ru-RU" sz="2400" dirty="0">
                <a:latin typeface="Times New Roman"/>
                <a:ea typeface="Times New Roman"/>
                <a:cs typeface="Times New Roman"/>
              </a:rPr>
              <a:t>Во-вторых, человек должен обладать набором профессионально важных для этой работы качеств: интеллектуальных, физических, психологических (МОГУ).</a:t>
            </a:r>
            <a:endParaRPr lang="ru-RU" sz="2000" dirty="0">
              <a:latin typeface="Calibri"/>
              <a:ea typeface="Calibri"/>
              <a:cs typeface="Times New Roman"/>
            </a:endParaRPr>
          </a:p>
          <a:p>
            <a:pPr>
              <a:lnSpc>
                <a:spcPct val="115000"/>
              </a:lnSpc>
              <a:spcAft>
                <a:spcPts val="1000"/>
              </a:spcAft>
            </a:pPr>
            <a:r>
              <a:rPr lang="ru-RU" sz="2400" dirty="0">
                <a:latin typeface="Times New Roman"/>
                <a:ea typeface="Times New Roman"/>
                <a:cs typeface="Times New Roman"/>
              </a:rPr>
              <a:t>В-третьих, это профессия должна пользоваться спросом на рынке труда (</a:t>
            </a:r>
            <a:r>
              <a:rPr lang="ru-RU" sz="2400" dirty="0" smtClean="0">
                <a:latin typeface="Times New Roman"/>
                <a:ea typeface="Times New Roman"/>
                <a:cs typeface="Times New Roman"/>
              </a:rPr>
              <a:t>НАДО).</a:t>
            </a:r>
            <a:endParaRPr lang="ru-RU" sz="2000" dirty="0">
              <a:effectLst/>
              <a:latin typeface="Calibri"/>
              <a:ea typeface="Calibri"/>
              <a:cs typeface="Times New Roman"/>
            </a:endParaRPr>
          </a:p>
        </p:txBody>
      </p:sp>
    </p:spTree>
    <p:extLst>
      <p:ext uri="{BB962C8B-B14F-4D97-AF65-F5344CB8AC3E}">
        <p14:creationId xmlns:p14="http://schemas.microsoft.com/office/powerpoint/2010/main" xmlns="" val="130246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785794"/>
            <a:ext cx="8604055" cy="5451518"/>
          </a:xfrm>
        </p:spPr>
        <p:txBody>
          <a:bodyPr>
            <a:noAutofit/>
          </a:bodyPr>
          <a:lstStyle/>
          <a:p>
            <a:pPr marL="0" indent="0">
              <a:lnSpc>
                <a:spcPct val="115000"/>
              </a:lnSpc>
              <a:spcAft>
                <a:spcPts val="0"/>
              </a:spcAft>
              <a:buNone/>
            </a:pPr>
            <a:r>
              <a:rPr lang="ru-RU" sz="2400" i="1" dirty="0">
                <a:latin typeface="Times New Roman"/>
                <a:ea typeface="Times New Roman"/>
                <a:cs typeface="Times New Roman"/>
              </a:rPr>
              <a:t>Чтобы человеку легче было ориентироваться в мире профессий, ученые разделили их на 5 типов в зависимости от предмета труда: </a:t>
            </a:r>
            <a:endParaRPr lang="ru-RU" sz="2000" i="1" dirty="0">
              <a:latin typeface="Calibri"/>
              <a:ea typeface="Calibri"/>
              <a:cs typeface="Times New Roman"/>
            </a:endParaRPr>
          </a:p>
          <a:p>
            <a:pPr marL="342900" lvl="0" indent="-342900">
              <a:lnSpc>
                <a:spcPct val="115000"/>
              </a:lnSpc>
              <a:spcAft>
                <a:spcPts val="0"/>
              </a:spcAft>
              <a:buFont typeface="+mj-lt"/>
              <a:buAutoNum type="arabicPeriod"/>
              <a:tabLst>
                <a:tab pos="457200" algn="l"/>
              </a:tabLst>
            </a:pPr>
            <a:r>
              <a:rPr lang="ru-RU" sz="2400" dirty="0">
                <a:latin typeface="Times New Roman"/>
                <a:ea typeface="Times New Roman"/>
                <a:cs typeface="Times New Roman"/>
              </a:rPr>
              <a:t>Человек-природа.</a:t>
            </a:r>
            <a:endParaRPr lang="ru-RU" sz="2000" dirty="0">
              <a:latin typeface="Calibri"/>
              <a:ea typeface="Calibri"/>
              <a:cs typeface="Times New Roman"/>
            </a:endParaRPr>
          </a:p>
          <a:p>
            <a:pPr marL="342900" lvl="0" indent="-342900">
              <a:lnSpc>
                <a:spcPct val="115000"/>
              </a:lnSpc>
              <a:spcAft>
                <a:spcPts val="0"/>
              </a:spcAft>
              <a:buFont typeface="+mj-lt"/>
              <a:buAutoNum type="arabicPeriod"/>
              <a:tabLst>
                <a:tab pos="457200" algn="l"/>
              </a:tabLst>
            </a:pPr>
            <a:r>
              <a:rPr lang="ru-RU" sz="2400" dirty="0">
                <a:latin typeface="Times New Roman"/>
                <a:ea typeface="Times New Roman"/>
                <a:cs typeface="Times New Roman"/>
              </a:rPr>
              <a:t>Человек-техника.</a:t>
            </a:r>
            <a:endParaRPr lang="ru-RU" sz="2000" dirty="0">
              <a:latin typeface="Calibri"/>
              <a:ea typeface="Calibri"/>
              <a:cs typeface="Times New Roman"/>
            </a:endParaRPr>
          </a:p>
          <a:p>
            <a:pPr marL="342900" lvl="0" indent="-342900">
              <a:lnSpc>
                <a:spcPct val="115000"/>
              </a:lnSpc>
              <a:spcAft>
                <a:spcPts val="0"/>
              </a:spcAft>
              <a:buFont typeface="+mj-lt"/>
              <a:buAutoNum type="arabicPeriod"/>
              <a:tabLst>
                <a:tab pos="457200" algn="l"/>
              </a:tabLst>
            </a:pPr>
            <a:r>
              <a:rPr lang="ru-RU" sz="2400" dirty="0">
                <a:latin typeface="Times New Roman"/>
                <a:ea typeface="Times New Roman"/>
                <a:cs typeface="Times New Roman"/>
              </a:rPr>
              <a:t>Человек-человек.</a:t>
            </a:r>
            <a:endParaRPr lang="ru-RU" sz="2000" dirty="0">
              <a:latin typeface="Calibri"/>
              <a:ea typeface="Calibri"/>
              <a:cs typeface="Times New Roman"/>
            </a:endParaRPr>
          </a:p>
          <a:p>
            <a:pPr marL="342900" lvl="0" indent="-342900">
              <a:lnSpc>
                <a:spcPct val="115000"/>
              </a:lnSpc>
              <a:spcAft>
                <a:spcPts val="0"/>
              </a:spcAft>
              <a:buFont typeface="+mj-lt"/>
              <a:buAutoNum type="arabicPeriod"/>
              <a:tabLst>
                <a:tab pos="457200" algn="l"/>
              </a:tabLst>
            </a:pPr>
            <a:r>
              <a:rPr lang="ru-RU" sz="2400" dirty="0">
                <a:latin typeface="Times New Roman"/>
                <a:ea typeface="Times New Roman"/>
                <a:cs typeface="Times New Roman"/>
              </a:rPr>
              <a:t>Человек-знаковая система.</a:t>
            </a:r>
            <a:endParaRPr lang="ru-RU" sz="2000" dirty="0">
              <a:latin typeface="Calibri"/>
              <a:ea typeface="Calibri"/>
              <a:cs typeface="Times New Roman"/>
            </a:endParaRPr>
          </a:p>
          <a:p>
            <a:pPr marL="342900" lvl="0" indent="-342900">
              <a:lnSpc>
                <a:spcPct val="115000"/>
              </a:lnSpc>
              <a:spcAft>
                <a:spcPts val="0"/>
              </a:spcAft>
              <a:buFont typeface="+mj-lt"/>
              <a:buAutoNum type="arabicPeriod"/>
              <a:tabLst>
                <a:tab pos="457200" algn="l"/>
              </a:tabLst>
            </a:pPr>
            <a:r>
              <a:rPr lang="ru-RU" sz="2400" dirty="0">
                <a:latin typeface="Times New Roman"/>
                <a:ea typeface="Times New Roman"/>
                <a:cs typeface="Times New Roman"/>
              </a:rPr>
              <a:t>Человек-художественный образ</a:t>
            </a:r>
            <a:r>
              <a:rPr lang="ru-RU" sz="2400" dirty="0" smtClean="0">
                <a:latin typeface="Times New Roman"/>
                <a:ea typeface="Times New Roman"/>
                <a:cs typeface="Times New Roman"/>
              </a:rPr>
              <a:t>.</a:t>
            </a:r>
          </a:p>
          <a:p>
            <a:pPr marL="0" indent="0">
              <a:lnSpc>
                <a:spcPct val="115000"/>
              </a:lnSpc>
              <a:spcBef>
                <a:spcPts val="0"/>
              </a:spcBef>
              <a:spcAft>
                <a:spcPts val="600"/>
              </a:spcAft>
              <a:buNone/>
            </a:pPr>
            <a:r>
              <a:rPr lang="ru-RU" sz="2400" b="1" dirty="0" smtClean="0">
                <a:latin typeface="Times New Roman"/>
                <a:ea typeface="Times New Roman"/>
                <a:cs typeface="Times New Roman"/>
              </a:rPr>
              <a:t>Домашнее задание на следующий классный час: </a:t>
            </a:r>
            <a:endParaRPr lang="ru-RU" sz="2400" dirty="0" smtClean="0">
              <a:latin typeface="Calibri"/>
              <a:ea typeface="Calibri"/>
              <a:cs typeface="Times New Roman"/>
            </a:endParaRPr>
          </a:p>
          <a:p>
            <a:pPr marL="0" lvl="0" indent="0">
              <a:lnSpc>
                <a:spcPct val="115000"/>
              </a:lnSpc>
              <a:spcAft>
                <a:spcPts val="1000"/>
              </a:spcAft>
              <a:buNone/>
              <a:tabLst>
                <a:tab pos="457200" algn="l"/>
              </a:tabLst>
            </a:pPr>
            <a:r>
              <a:rPr lang="ru-RU" sz="2400" dirty="0" smtClean="0">
                <a:latin typeface="Times New Roman"/>
                <a:ea typeface="Times New Roman"/>
                <a:cs typeface="Times New Roman"/>
              </a:rPr>
              <a:t>Создать презентацию «Мое будущее через 10 лет».</a:t>
            </a:r>
            <a:endParaRPr lang="ru-RU" sz="2400" dirty="0" smtClean="0">
              <a:latin typeface="Calibri"/>
              <a:ea typeface="Calibri"/>
              <a:cs typeface="Times New Roman"/>
            </a:endParaRPr>
          </a:p>
          <a:p>
            <a:pPr marL="342900" lvl="0" indent="-342900">
              <a:lnSpc>
                <a:spcPct val="115000"/>
              </a:lnSpc>
              <a:spcAft>
                <a:spcPts val="0"/>
              </a:spcAft>
              <a:buNone/>
              <a:tabLst>
                <a:tab pos="457200" algn="l"/>
              </a:tabLst>
            </a:pPr>
            <a:endParaRPr lang="ru-RU" sz="2000" dirty="0">
              <a:effectLst/>
              <a:latin typeface="Calibri"/>
              <a:ea typeface="Calibri"/>
              <a:cs typeface="Times New Roman"/>
            </a:endParaRPr>
          </a:p>
        </p:txBody>
      </p:sp>
    </p:spTree>
    <p:extLst>
      <p:ext uri="{BB962C8B-B14F-4D97-AF65-F5344CB8AC3E}">
        <p14:creationId xmlns:p14="http://schemas.microsoft.com/office/powerpoint/2010/main" xmlns="" val="1338991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2398" y="1340768"/>
            <a:ext cx="3744416" cy="1080120"/>
          </a:xfrm>
        </p:spPr>
        <p:txBody>
          <a:bodyPr>
            <a:noAutofit/>
          </a:bodyPr>
          <a:lstStyle/>
          <a:p>
            <a:pPr marL="0" indent="0">
              <a:lnSpc>
                <a:spcPct val="115000"/>
              </a:lnSpc>
              <a:spcAft>
                <a:spcPts val="0"/>
              </a:spcAft>
              <a:buNone/>
            </a:pPr>
            <a:r>
              <a:rPr lang="ru-RU" sz="2400" i="1" dirty="0" smtClean="0">
                <a:latin typeface="Times New Roman"/>
                <a:ea typeface="Times New Roman"/>
                <a:cs typeface="Times New Roman"/>
              </a:rPr>
              <a:t>Создание генеалогического древа профессий</a:t>
            </a:r>
            <a:endParaRPr lang="ru-RU" sz="2000" i="1" dirty="0">
              <a:latin typeface="Calibri"/>
              <a:ea typeface="Calibri"/>
              <a:cs typeface="Times New Roman"/>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79119" y="35594"/>
            <a:ext cx="5015541" cy="37616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640" y="2492895"/>
            <a:ext cx="5617017" cy="4212763"/>
          </a:xfrm>
          <a:prstGeom prst="rect">
            <a:avLst/>
          </a:prstGeom>
        </p:spPr>
      </p:pic>
    </p:spTree>
    <p:extLst>
      <p:ext uri="{BB962C8B-B14F-4D97-AF65-F5344CB8AC3E}">
        <p14:creationId xmlns:p14="http://schemas.microsoft.com/office/powerpoint/2010/main" xmlns="" val="207906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2285992"/>
            <a:ext cx="8604055" cy="4383368"/>
          </a:xfrm>
        </p:spPr>
        <p:txBody>
          <a:bodyPr>
            <a:noAutofit/>
          </a:bodyPr>
          <a:lstStyle/>
          <a:p>
            <a:pPr marL="0" indent="0">
              <a:buNone/>
            </a:pPr>
            <a:r>
              <a:rPr lang="ru-RU" sz="2400" b="1" dirty="0">
                <a:latin typeface="Times New Roman"/>
                <a:ea typeface="Times New Roman"/>
                <a:cs typeface="Times New Roman"/>
              </a:rPr>
              <a:t>Цели </a:t>
            </a:r>
            <a:r>
              <a:rPr lang="ru-RU" sz="2400" b="1" dirty="0" smtClean="0">
                <a:latin typeface="Times New Roman"/>
                <a:ea typeface="Times New Roman"/>
                <a:cs typeface="Times New Roman"/>
              </a:rPr>
              <a:t>классного часа</a:t>
            </a:r>
            <a:r>
              <a:rPr lang="ru-RU" sz="2400" b="1" dirty="0">
                <a:latin typeface="Times New Roman"/>
                <a:ea typeface="Times New Roman"/>
                <a:cs typeface="Times New Roman"/>
              </a:rPr>
              <a:t>: </a:t>
            </a:r>
            <a:endParaRPr lang="ru-RU" sz="2000" dirty="0">
              <a:latin typeface="Calibri"/>
              <a:ea typeface="Calibri"/>
              <a:cs typeface="Times New Roman"/>
            </a:endParaRPr>
          </a:p>
          <a:p>
            <a:pPr>
              <a:lnSpc>
                <a:spcPct val="115000"/>
              </a:lnSpc>
              <a:spcAft>
                <a:spcPts val="1000"/>
              </a:spcAft>
              <a:buSzPts val="1000"/>
              <a:buFont typeface="Courier New" pitchFamily="49" charset="0"/>
              <a:buChar char="o"/>
              <a:tabLst>
                <a:tab pos="457200" algn="l"/>
              </a:tabLst>
            </a:pPr>
            <a:r>
              <a:rPr lang="ru-RU" sz="2400" dirty="0">
                <a:latin typeface="Times New Roman"/>
                <a:ea typeface="Times New Roman"/>
                <a:cs typeface="Times New Roman"/>
              </a:rPr>
              <a:t>сформировать готовность к самоопределению учащихся при выборе профессии;</a:t>
            </a:r>
            <a:endParaRPr lang="ru-RU" sz="2000" dirty="0">
              <a:latin typeface="Calibri"/>
              <a:ea typeface="Calibri"/>
              <a:cs typeface="Times New Roman"/>
            </a:endParaRPr>
          </a:p>
          <a:p>
            <a:pPr>
              <a:lnSpc>
                <a:spcPct val="115000"/>
              </a:lnSpc>
              <a:spcBef>
                <a:spcPts val="0"/>
              </a:spcBef>
              <a:buSzPts val="1000"/>
              <a:buFont typeface="Courier New" pitchFamily="49" charset="0"/>
              <a:buChar char="o"/>
              <a:tabLst>
                <a:tab pos="457200" algn="l"/>
              </a:tabLst>
            </a:pPr>
            <a:r>
              <a:rPr lang="ru-RU" sz="2400" dirty="0">
                <a:latin typeface="Times New Roman"/>
                <a:ea typeface="Times New Roman"/>
                <a:cs typeface="Times New Roman"/>
              </a:rPr>
              <a:t>формировать у учащихся навыков и умений самоопределения и самореализации, навыков работы в коллективе.</a:t>
            </a:r>
            <a:endParaRPr lang="ru-RU" sz="2000" dirty="0">
              <a:latin typeface="Calibri"/>
              <a:ea typeface="Calibri"/>
              <a:cs typeface="Times New Roman"/>
            </a:endParaRPr>
          </a:p>
          <a:p>
            <a:pPr marL="0" indent="0">
              <a:spcBef>
                <a:spcPts val="600"/>
              </a:spcBef>
              <a:buNone/>
            </a:pPr>
            <a:r>
              <a:rPr lang="ru-RU" sz="2400" b="1" dirty="0">
                <a:latin typeface="Times New Roman"/>
                <a:ea typeface="Times New Roman"/>
                <a:cs typeface="Times New Roman"/>
              </a:rPr>
              <a:t>Задачи урока: </a:t>
            </a:r>
            <a:endParaRPr lang="ru-RU" sz="2000" dirty="0">
              <a:latin typeface="Calibri"/>
              <a:ea typeface="Calibri"/>
              <a:cs typeface="Times New Roman"/>
            </a:endParaRPr>
          </a:p>
          <a:p>
            <a:pPr marL="342900" lvl="0" indent="-342900">
              <a:spcBef>
                <a:spcPts val="0"/>
              </a:spcBef>
              <a:spcAft>
                <a:spcPts val="600"/>
              </a:spcAft>
              <a:buSzPts val="1000"/>
              <a:buFont typeface="Symbol"/>
              <a:buChar char=""/>
              <a:tabLst>
                <a:tab pos="457200" algn="l"/>
              </a:tabLst>
            </a:pPr>
            <a:r>
              <a:rPr lang="ru-RU" sz="2400" dirty="0">
                <a:latin typeface="Times New Roman"/>
                <a:ea typeface="Times New Roman"/>
                <a:cs typeface="Times New Roman"/>
              </a:rPr>
              <a:t>Собрать сведения о профессиях, которые выбрали учащиеся;</a:t>
            </a:r>
            <a:endParaRPr lang="ru-RU" sz="2000" dirty="0">
              <a:latin typeface="Calibri"/>
              <a:ea typeface="Calibri"/>
              <a:cs typeface="Times New Roman"/>
            </a:endParaRPr>
          </a:p>
          <a:p>
            <a:pPr marL="342900" lvl="0" indent="-342900">
              <a:spcBef>
                <a:spcPts val="0"/>
              </a:spcBef>
              <a:spcAft>
                <a:spcPts val="600"/>
              </a:spcAft>
              <a:buSzPts val="1000"/>
              <a:buFont typeface="Symbol"/>
              <a:buChar char=""/>
              <a:tabLst>
                <a:tab pos="457200" algn="l"/>
              </a:tabLst>
            </a:pPr>
            <a:r>
              <a:rPr lang="ru-RU" sz="2400" dirty="0">
                <a:latin typeface="Times New Roman"/>
                <a:ea typeface="Times New Roman"/>
                <a:cs typeface="Times New Roman"/>
              </a:rPr>
              <a:t>Оказать помощь в самопознании и профессиональном самоопределении;</a:t>
            </a:r>
            <a:endParaRPr lang="ru-RU" sz="2000" dirty="0">
              <a:latin typeface="Calibri"/>
              <a:ea typeface="Calibri"/>
              <a:cs typeface="Times New Roman"/>
            </a:endParaRPr>
          </a:p>
          <a:p>
            <a:pPr marL="342900" lvl="0" indent="-342900">
              <a:spcBef>
                <a:spcPts val="0"/>
              </a:spcBef>
              <a:spcAft>
                <a:spcPts val="600"/>
              </a:spcAft>
              <a:buSzPts val="1000"/>
              <a:buFont typeface="Symbol"/>
              <a:buChar char=""/>
              <a:tabLst>
                <a:tab pos="457200" algn="l"/>
              </a:tabLst>
            </a:pPr>
            <a:r>
              <a:rPr lang="ru-RU" sz="2400" dirty="0">
                <a:latin typeface="Times New Roman"/>
                <a:ea typeface="Times New Roman"/>
                <a:cs typeface="Times New Roman"/>
              </a:rPr>
              <a:t>Развивать творческие способности</a:t>
            </a:r>
            <a:endParaRPr lang="ru-RU" sz="2000" dirty="0">
              <a:latin typeface="Calibri"/>
              <a:ea typeface="Calibri"/>
              <a:cs typeface="Times New Roman"/>
            </a:endParaRPr>
          </a:p>
          <a:p>
            <a:pPr marL="0" indent="0">
              <a:lnSpc>
                <a:spcPct val="115000"/>
              </a:lnSpc>
              <a:spcBef>
                <a:spcPts val="0"/>
              </a:spcBef>
              <a:spcAft>
                <a:spcPts val="600"/>
              </a:spcAft>
              <a:buNone/>
            </a:pPr>
            <a:r>
              <a:rPr lang="ru-RU" sz="2400" b="1" dirty="0">
                <a:latin typeface="Times New Roman"/>
                <a:ea typeface="Times New Roman"/>
                <a:cs typeface="Times New Roman"/>
              </a:rPr>
              <a:t>Подготовительная работа: </a:t>
            </a:r>
            <a:endParaRPr lang="ru-RU" sz="2000" dirty="0">
              <a:latin typeface="Calibri"/>
              <a:ea typeface="Calibri"/>
              <a:cs typeface="Times New Roman"/>
            </a:endParaRPr>
          </a:p>
          <a:p>
            <a:pPr marL="0" lvl="0" indent="0">
              <a:lnSpc>
                <a:spcPct val="115000"/>
              </a:lnSpc>
              <a:spcAft>
                <a:spcPts val="1000"/>
              </a:spcAft>
              <a:buNone/>
              <a:tabLst>
                <a:tab pos="457200" algn="l"/>
              </a:tabLst>
            </a:pPr>
            <a:r>
              <a:rPr lang="ru-RU" sz="2400" dirty="0">
                <a:latin typeface="Times New Roman"/>
                <a:ea typeface="Times New Roman"/>
                <a:cs typeface="Times New Roman"/>
              </a:rPr>
              <a:t>Домашняя работа учащихся “Создать презентацию о будущей профессии”.</a:t>
            </a:r>
            <a:endParaRPr lang="ru-RU" sz="2000" dirty="0">
              <a:effectLst/>
              <a:latin typeface="Calibri"/>
              <a:ea typeface="Calibri"/>
              <a:cs typeface="Times New Roman"/>
            </a:endParaRPr>
          </a:p>
        </p:txBody>
      </p:sp>
    </p:spTree>
    <p:extLst>
      <p:ext uri="{BB962C8B-B14F-4D97-AF65-F5344CB8AC3E}">
        <p14:creationId xmlns:p14="http://schemas.microsoft.com/office/powerpoint/2010/main" xmlns="" val="2513094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5013176"/>
            <a:ext cx="3240360" cy="1080120"/>
          </a:xfrm>
        </p:spPr>
        <p:txBody>
          <a:bodyPr>
            <a:noAutofit/>
          </a:bodyPr>
          <a:lstStyle/>
          <a:p>
            <a:pPr marL="0" indent="0">
              <a:lnSpc>
                <a:spcPct val="115000"/>
              </a:lnSpc>
              <a:spcAft>
                <a:spcPts val="0"/>
              </a:spcAft>
              <a:buNone/>
            </a:pPr>
            <a:r>
              <a:rPr lang="ru-RU" sz="2400" i="1" dirty="0" smtClean="0">
                <a:latin typeface="Times New Roman"/>
                <a:ea typeface="Times New Roman"/>
                <a:cs typeface="Times New Roman"/>
              </a:rPr>
              <a:t>Я выбираю профессию журналиста</a:t>
            </a:r>
            <a:endParaRPr lang="ru-RU" sz="2000" i="1" dirty="0">
              <a:latin typeface="Calibri"/>
              <a:ea typeface="Calibri"/>
              <a:cs typeface="Times New Roman"/>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60032" y="1268760"/>
            <a:ext cx="4083918" cy="544522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476672"/>
            <a:ext cx="5166320" cy="3874740"/>
          </a:xfrm>
          <a:prstGeom prst="rect">
            <a:avLst/>
          </a:prstGeom>
        </p:spPr>
      </p:pic>
    </p:spTree>
    <p:extLst>
      <p:ext uri="{BB962C8B-B14F-4D97-AF65-F5344CB8AC3E}">
        <p14:creationId xmlns:p14="http://schemas.microsoft.com/office/powerpoint/2010/main" xmlns="" val="391999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76096"/>
            <a:ext cx="8229600" cy="708688"/>
          </a:xfrm>
        </p:spPr>
        <p:txBody>
          <a:bodyPr>
            <a:normAutofit fontScale="90000"/>
          </a:bodyPr>
          <a:lstStyle/>
          <a:p>
            <a:pPr algn="ctr"/>
            <a:r>
              <a:rPr lang="ru-RU" b="1" dirty="0" smtClean="0"/>
              <a:t>Оптимальный выбор профессии</a:t>
            </a:r>
            <a:endParaRPr lang="ru-RU" b="1" dirty="0"/>
          </a:p>
        </p:txBody>
      </p:sp>
      <p:sp>
        <p:nvSpPr>
          <p:cNvPr id="5" name="Содержимое 4"/>
          <p:cNvSpPr>
            <a:spLocks noGrp="1"/>
          </p:cNvSpPr>
          <p:nvPr>
            <p:ph idx="1"/>
          </p:nvPr>
        </p:nvSpPr>
        <p:spPr>
          <a:xfrm>
            <a:off x="457200" y="1848192"/>
            <a:ext cx="8229600" cy="4389120"/>
          </a:xfrm>
        </p:spPr>
        <p:txBody>
          <a:bodyPr>
            <a:normAutofit/>
          </a:bodyPr>
          <a:lstStyle/>
          <a:p>
            <a:pPr marL="0" indent="0">
              <a:buNone/>
            </a:pPr>
            <a:r>
              <a:rPr lang="ru-RU" sz="2400" dirty="0" smtClean="0"/>
              <a:t>Основой правильного выбора профессии является информационная готовность. Для того, чтобы не ошибиться, Вам необходимо собрать максимум достоверной и полной информации</a:t>
            </a:r>
            <a:r>
              <a:rPr lang="en-US" sz="2400" dirty="0" smtClean="0"/>
              <a:t>:</a:t>
            </a:r>
          </a:p>
          <a:p>
            <a:pPr>
              <a:buFont typeface="Arial" charset="0"/>
              <a:buChar char="•"/>
            </a:pPr>
            <a:r>
              <a:rPr lang="ru-RU" sz="2400" dirty="0" smtClean="0"/>
              <a:t>О себе (личных качествах, способностях и возможностях)</a:t>
            </a:r>
          </a:p>
          <a:p>
            <a:pPr>
              <a:buFont typeface="Arial" charset="0"/>
              <a:buChar char="•"/>
            </a:pPr>
            <a:r>
              <a:rPr lang="ru-RU" sz="2400" dirty="0" smtClean="0"/>
              <a:t>О мире профессий (многообразии профессионального мира, содержании профессий, их востребованности на современном рынке труда)</a:t>
            </a:r>
          </a:p>
          <a:p>
            <a:pPr>
              <a:buFont typeface="Arial" charset="0"/>
              <a:buChar char="•"/>
            </a:pPr>
            <a:r>
              <a:rPr lang="ru-RU" sz="2400" dirty="0" smtClean="0"/>
              <a:t>О системе профессионального образования (путях получения профессии, учебных заведениях)</a:t>
            </a:r>
            <a:endParaRPr lang="ru-RU" sz="2400" dirty="0"/>
          </a:p>
        </p:txBody>
      </p:sp>
    </p:spTree>
    <p:extLst>
      <p:ext uri="{BB962C8B-B14F-4D97-AF65-F5344CB8AC3E}">
        <p14:creationId xmlns:p14="http://schemas.microsoft.com/office/powerpoint/2010/main" xmlns="" val="2196683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24128" y="5085184"/>
            <a:ext cx="3240360" cy="1080120"/>
          </a:xfrm>
        </p:spPr>
        <p:txBody>
          <a:bodyPr>
            <a:noAutofit/>
          </a:bodyPr>
          <a:lstStyle/>
          <a:p>
            <a:pPr marL="0" indent="0">
              <a:lnSpc>
                <a:spcPct val="115000"/>
              </a:lnSpc>
              <a:spcAft>
                <a:spcPts val="0"/>
              </a:spcAft>
              <a:buNone/>
            </a:pPr>
            <a:r>
              <a:rPr lang="ru-RU" sz="2400" i="1" dirty="0" smtClean="0">
                <a:latin typeface="Times New Roman"/>
                <a:ea typeface="Times New Roman"/>
                <a:cs typeface="Times New Roman"/>
              </a:rPr>
              <a:t>Я выбираю профессию маркетолога</a:t>
            </a:r>
            <a:endParaRPr lang="ru-RU" sz="2000" i="1" dirty="0">
              <a:latin typeface="Calibri"/>
              <a:ea typeface="Calibri"/>
              <a:cs typeface="Times New Roman"/>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46668" y="198037"/>
            <a:ext cx="4860032" cy="364502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636912"/>
            <a:ext cx="5388091" cy="4041068"/>
          </a:xfrm>
          <a:prstGeom prst="rect">
            <a:avLst/>
          </a:prstGeom>
        </p:spPr>
      </p:pic>
    </p:spTree>
    <p:extLst>
      <p:ext uri="{BB962C8B-B14F-4D97-AF65-F5344CB8AC3E}">
        <p14:creationId xmlns:p14="http://schemas.microsoft.com/office/powerpoint/2010/main" xmlns="" val="7502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08104" y="985038"/>
            <a:ext cx="3240360" cy="1080120"/>
          </a:xfrm>
        </p:spPr>
        <p:txBody>
          <a:bodyPr>
            <a:noAutofit/>
          </a:bodyPr>
          <a:lstStyle/>
          <a:p>
            <a:pPr marL="0" indent="0">
              <a:lnSpc>
                <a:spcPct val="115000"/>
              </a:lnSpc>
              <a:spcAft>
                <a:spcPts val="0"/>
              </a:spcAft>
              <a:buNone/>
            </a:pPr>
            <a:r>
              <a:rPr lang="ru-RU" sz="2400" i="1" dirty="0" smtClean="0">
                <a:latin typeface="Times New Roman"/>
                <a:ea typeface="Times New Roman"/>
                <a:cs typeface="Times New Roman"/>
              </a:rPr>
              <a:t>Я выбираю профессию конструктора</a:t>
            </a:r>
            <a:endParaRPr lang="ru-RU" sz="2000" i="1" dirty="0">
              <a:latin typeface="Calibri"/>
              <a:ea typeface="Calibri"/>
              <a:cs typeface="Times New Roman"/>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188640"/>
            <a:ext cx="5004048" cy="375303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904" y="2654914"/>
            <a:ext cx="5220072" cy="3915054"/>
          </a:xfrm>
          <a:prstGeom prst="rect">
            <a:avLst/>
          </a:prstGeom>
        </p:spPr>
      </p:pic>
    </p:spTree>
    <p:extLst>
      <p:ext uri="{BB962C8B-B14F-4D97-AF65-F5344CB8AC3E}">
        <p14:creationId xmlns:p14="http://schemas.microsoft.com/office/powerpoint/2010/main" xmlns="" val="311912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Моё будущее через 10 лет</a:t>
            </a:r>
            <a:endParaRPr lang="ru-RU" dirty="0"/>
          </a:p>
        </p:txBody>
      </p:sp>
      <p:sp>
        <p:nvSpPr>
          <p:cNvPr id="3" name="Подзаголовок 2"/>
          <p:cNvSpPr>
            <a:spLocks noGrp="1"/>
          </p:cNvSpPr>
          <p:nvPr>
            <p:ph type="subTitle" idx="1"/>
          </p:nvPr>
        </p:nvSpPr>
        <p:spPr/>
        <p:txBody>
          <a:bodyPr>
            <a:normAutofit lnSpcReduction="10000"/>
          </a:bodyPr>
          <a:lstStyle/>
          <a:p>
            <a:r>
              <a:rPr lang="ru-RU" b="1" dirty="0" smtClean="0"/>
              <a:t>Журналист</a:t>
            </a:r>
            <a:r>
              <a:rPr lang="ru-RU" dirty="0" smtClean="0"/>
              <a:t>— человек, занимающийся на профессиональной основе поиском и обработкой актуальной информации для дальнейшей ее публикации в СМИ</a:t>
            </a:r>
            <a:endParaRPr lang="ru-RU"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История профессии</a:t>
            </a:r>
            <a:endParaRPr lang="ru-RU" sz="4000" dirty="0"/>
          </a:p>
        </p:txBody>
      </p:sp>
      <p:sp>
        <p:nvSpPr>
          <p:cNvPr id="4" name="Текст 3"/>
          <p:cNvSpPr>
            <a:spLocks noGrp="1"/>
          </p:cNvSpPr>
          <p:nvPr>
            <p:ph type="body" idx="2"/>
          </p:nvPr>
        </p:nvSpPr>
        <p:spPr/>
        <p:txBody>
          <a:bodyPr>
            <a:normAutofit lnSpcReduction="10000"/>
          </a:bodyPr>
          <a:lstStyle/>
          <a:p>
            <a:r>
              <a:rPr lang="ru-RU" dirty="0" smtClean="0"/>
              <a:t>1621 год можно считать годом возникновения первой российской газеты Куранты. Газета содержала выборку сообщений на военные, придворные, дипломатические и торговые темы из зарубежных газет. К середине XVIII века начали появляться частные журналы, которые издавали литераторы на правах частного предпринимательства. Среди них — журнал А.П.Сумарокова (1759), который ориентировался на дворянскую аудиторию и симпатизировал не царствующей императрице Елизавете, а её невестке Екатерине, ставшей впоследствии Екатериной II. В России журналистика возникла в 1702 году с появлением по личному указанию и личному участию царя Петра Великого первой печатной газеты «Ведомости»,</a:t>
            </a:r>
            <a:endParaRPr lang="ru-RU" dirty="0"/>
          </a:p>
        </p:txBody>
      </p:sp>
      <p:sp>
        <p:nvSpPr>
          <p:cNvPr id="3" name="Содержимое 2"/>
          <p:cNvSpPr>
            <a:spLocks noGrp="1"/>
          </p:cNvSpPr>
          <p:nvPr>
            <p:ph sz="half" idx="1"/>
          </p:nvPr>
        </p:nvSpPr>
        <p:spPr/>
        <p:txBody>
          <a:bodyPr/>
          <a:lstStyle/>
          <a:p>
            <a:r>
              <a:rPr lang="ru-RU" dirty="0" smtClean="0"/>
              <a:t>Куранты           Ведомости</a:t>
            </a:r>
            <a:endParaRPr lang="ru-RU" dirty="0"/>
          </a:p>
        </p:txBody>
      </p:sp>
      <p:pic>
        <p:nvPicPr>
          <p:cNvPr id="5" name="Рисунок 4" descr="300px-Vesti-1631.jpg"/>
          <p:cNvPicPr>
            <a:picLocks noChangeAspect="1"/>
          </p:cNvPicPr>
          <p:nvPr/>
        </p:nvPicPr>
        <p:blipFill>
          <a:blip r:embed="rId2" cstate="print"/>
          <a:stretch>
            <a:fillRect/>
          </a:stretch>
        </p:blipFill>
        <p:spPr>
          <a:xfrm>
            <a:off x="3563888" y="764704"/>
            <a:ext cx="2379712" cy="4982023"/>
          </a:xfrm>
          <a:prstGeom prst="rect">
            <a:avLst/>
          </a:prstGeom>
        </p:spPr>
      </p:pic>
      <p:pic>
        <p:nvPicPr>
          <p:cNvPr id="6" name="Рисунок 5" descr="180px-Vedomosti2.jpg"/>
          <p:cNvPicPr>
            <a:picLocks noChangeAspect="1"/>
          </p:cNvPicPr>
          <p:nvPr/>
        </p:nvPicPr>
        <p:blipFill>
          <a:blip r:embed="rId3" cstate="print"/>
          <a:stretch>
            <a:fillRect/>
          </a:stretch>
        </p:blipFill>
        <p:spPr>
          <a:xfrm>
            <a:off x="6156176" y="980728"/>
            <a:ext cx="2587924" cy="432048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Описание профессии</a:t>
            </a:r>
            <a:endParaRPr lang="ru-RU" sz="4000" dirty="0"/>
          </a:p>
        </p:txBody>
      </p:sp>
      <p:sp>
        <p:nvSpPr>
          <p:cNvPr id="4" name="Текст 3"/>
          <p:cNvSpPr>
            <a:spLocks noGrp="1"/>
          </p:cNvSpPr>
          <p:nvPr>
            <p:ph type="body" idx="2"/>
          </p:nvPr>
        </p:nvSpPr>
        <p:spPr/>
        <p:txBody>
          <a:bodyPr/>
          <a:lstStyle/>
          <a:p>
            <a:r>
              <a:rPr lang="ru-RU" dirty="0" smtClean="0"/>
              <a:t>Журналист находит интересные темы для статей, репортажей и эфиров, подготавливает и редактирует сообщения и материалы для средств массовой информации. Этим специалистам нужно добывать новости, высказывать свое мнение по обсуждаемым вопросам, давать прогнозы развития социально значимых процессов. Конкретное направление деятельности журналист выбирает обычно в зависимости от личных пристрастий и интересов. Можно, например, посвятить себя политической или экономической тематике, спорту или кино и театру</a:t>
            </a:r>
            <a:endParaRPr lang="ru-RU" dirty="0"/>
          </a:p>
        </p:txBody>
      </p:sp>
      <p:pic>
        <p:nvPicPr>
          <p:cNvPr id="5" name="Содержимое 4" descr="a049e3b2(1).jpg"/>
          <p:cNvPicPr>
            <a:picLocks noGrp="1" noChangeAspect="1"/>
          </p:cNvPicPr>
          <p:nvPr>
            <p:ph sz="half" idx="1"/>
          </p:nvPr>
        </p:nvPicPr>
        <p:blipFill>
          <a:blip r:embed="rId2" cstate="print"/>
          <a:stretch>
            <a:fillRect/>
          </a:stretch>
        </p:blipFill>
        <p:spPr>
          <a:xfrm>
            <a:off x="4355976" y="1484784"/>
            <a:ext cx="4456100" cy="3600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Требование к профессии</a:t>
            </a:r>
            <a:endParaRPr lang="ru-RU" sz="4000" dirty="0"/>
          </a:p>
        </p:txBody>
      </p:sp>
      <p:sp>
        <p:nvSpPr>
          <p:cNvPr id="4" name="Текст 3"/>
          <p:cNvSpPr>
            <a:spLocks noGrp="1"/>
          </p:cNvSpPr>
          <p:nvPr>
            <p:ph type="body" idx="2"/>
          </p:nvPr>
        </p:nvSpPr>
        <p:spPr/>
        <p:txBody>
          <a:bodyPr>
            <a:normAutofit fontScale="92500"/>
          </a:bodyPr>
          <a:lstStyle/>
          <a:p>
            <a:r>
              <a:rPr lang="ru-RU" dirty="0" smtClean="0"/>
              <a:t>Современный журналист должен быть уверенным пользователем компьютера. Ведь не знающий основ ПК или не умеющий пользоваться поисковой системой интернета или диктофоном на конференциях журналист сегодняшним профессиональным требованиям не соответствует. Помимо обладания «легкого пера», как принято называть хорошую журналистскую манеру письма, кандидат должен обладать грамотной устной речью, говорить без акцента на корректном русском языке и, конечно, быть легким, располагающим к себе в общении. Особые требования и знания предъявляются к журналистам, работающим в мультимедиа. Здесь необходима оперативность, объективная точка зрения ( без настоятельного навязывания личного мнения) при описании событий.</a:t>
            </a:r>
            <a:endParaRPr lang="ru-RU" dirty="0"/>
          </a:p>
        </p:txBody>
      </p:sp>
      <p:pic>
        <p:nvPicPr>
          <p:cNvPr id="5" name="Содержимое 4" descr="21.jpg"/>
          <p:cNvPicPr>
            <a:picLocks noGrp="1" noChangeAspect="1"/>
          </p:cNvPicPr>
          <p:nvPr>
            <p:ph sz="half" idx="1"/>
          </p:nvPr>
        </p:nvPicPr>
        <p:blipFill>
          <a:blip r:embed="rId2" cstate="print"/>
          <a:stretch>
            <a:fillRect/>
          </a:stretch>
        </p:blipFill>
        <p:spPr>
          <a:xfrm>
            <a:off x="3575050" y="1645919"/>
            <a:ext cx="5111750" cy="31073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Условия работы</a:t>
            </a:r>
            <a:endParaRPr lang="ru-RU" sz="4000" dirty="0"/>
          </a:p>
        </p:txBody>
      </p:sp>
      <p:sp>
        <p:nvSpPr>
          <p:cNvPr id="4" name="Текст 3"/>
          <p:cNvSpPr>
            <a:spLocks noGrp="1"/>
          </p:cNvSpPr>
          <p:nvPr>
            <p:ph type="body" idx="2"/>
          </p:nvPr>
        </p:nvSpPr>
        <p:spPr/>
        <p:txBody>
          <a:bodyPr>
            <a:normAutofit/>
          </a:bodyPr>
          <a:lstStyle/>
          <a:p>
            <a:r>
              <a:rPr lang="ru-RU" sz="2000" dirty="0" smtClean="0"/>
              <a:t>Основное место работы журналиста - это, конечно, редакция. Журналисты, которые работают сами, они этим занимаются чаще на дому. Специалист такой профессии постоянно должен быть готовым к работе, несмотря на ночное время, времена года и праздники.</a:t>
            </a:r>
            <a:endParaRPr lang="ru-RU" sz="2000" dirty="0"/>
          </a:p>
        </p:txBody>
      </p:sp>
      <p:pic>
        <p:nvPicPr>
          <p:cNvPr id="5" name="Содержимое 4" descr="t_men.jpg"/>
          <p:cNvPicPr>
            <a:picLocks noGrp="1" noChangeAspect="1"/>
          </p:cNvPicPr>
          <p:nvPr>
            <p:ph sz="half" idx="1"/>
          </p:nvPr>
        </p:nvPicPr>
        <p:blipFill>
          <a:blip r:embed="rId2" cstate="print"/>
          <a:stretch>
            <a:fillRect/>
          </a:stretch>
        </p:blipFill>
        <p:spPr>
          <a:xfrm>
            <a:off x="3635896" y="1340768"/>
            <a:ext cx="5111750" cy="361017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Уровень заработной платы</a:t>
            </a:r>
            <a:endParaRPr lang="ru-RU" sz="2800" dirty="0"/>
          </a:p>
        </p:txBody>
      </p:sp>
      <p:sp>
        <p:nvSpPr>
          <p:cNvPr id="4" name="Текст 3"/>
          <p:cNvSpPr>
            <a:spLocks noGrp="1"/>
          </p:cNvSpPr>
          <p:nvPr>
            <p:ph type="body" idx="2"/>
          </p:nvPr>
        </p:nvSpPr>
        <p:spPr/>
        <p:txBody>
          <a:bodyPr>
            <a:normAutofit/>
          </a:bodyPr>
          <a:lstStyle/>
          <a:p>
            <a:r>
              <a:rPr lang="ru-RU" sz="1600" dirty="0" smtClean="0"/>
              <a:t>Сколько получают журналисты в небольших изданиях? Как правило, региональные СМИ платят за тексты немного – иногда гонорар за статьи достигает 100 рублей за 1000 знаков текста. Но все-таки в большинстве изданий платят больше – в среднем 200-300 рублей за 1000 знаков. Гонорар за статью объемом полполосы может составить 1000-1500 рублей. Сколько зарабатывают журналисты региональных изданий? Около 15-20 тыс. рублей в месяц при условии активной работы.</a:t>
            </a:r>
            <a:endParaRPr lang="ru-RU" sz="1600" dirty="0"/>
          </a:p>
        </p:txBody>
      </p:sp>
      <p:pic>
        <p:nvPicPr>
          <p:cNvPr id="5" name="Содержимое 4" descr="24_16_6.jpg"/>
          <p:cNvPicPr>
            <a:picLocks noGrp="1" noChangeAspect="1"/>
          </p:cNvPicPr>
          <p:nvPr>
            <p:ph sz="half" idx="1"/>
          </p:nvPr>
        </p:nvPicPr>
        <p:blipFill>
          <a:blip r:embed="rId2" cstate="print"/>
          <a:stretch>
            <a:fillRect/>
          </a:stretch>
        </p:blipFill>
        <p:spPr>
          <a:xfrm>
            <a:off x="3575050" y="1333817"/>
            <a:ext cx="5111750" cy="373157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Необходимые ВУЗЫ</a:t>
            </a:r>
            <a:endParaRPr lang="ru-RU" sz="3200" dirty="0"/>
          </a:p>
        </p:txBody>
      </p:sp>
      <p:sp>
        <p:nvSpPr>
          <p:cNvPr id="4" name="Текст 3"/>
          <p:cNvSpPr>
            <a:spLocks noGrp="1"/>
          </p:cNvSpPr>
          <p:nvPr>
            <p:ph type="body" idx="2"/>
          </p:nvPr>
        </p:nvSpPr>
        <p:spPr/>
        <p:txBody>
          <a:bodyPr>
            <a:normAutofit lnSpcReduction="10000"/>
          </a:bodyPr>
          <a:lstStyle/>
          <a:p>
            <a:r>
              <a:rPr lang="ru-RU" dirty="0" smtClean="0"/>
              <a:t/>
            </a:r>
            <a:br>
              <a:rPr lang="ru-RU" dirty="0" smtClean="0"/>
            </a:br>
            <a:r>
              <a:rPr lang="ru-RU" sz="1600" b="1" dirty="0" smtClean="0">
                <a:hlinkClick r:id="rId2"/>
              </a:rPr>
              <a:t>Санкт-Петербургский государственный университет</a:t>
            </a:r>
            <a:r>
              <a:rPr lang="ru-RU" sz="1600" dirty="0" smtClean="0"/>
              <a:t/>
            </a:r>
            <a:br>
              <a:rPr lang="ru-RU" sz="1600" dirty="0" smtClean="0"/>
            </a:br>
            <a:r>
              <a:rPr lang="ru-RU" sz="1600" dirty="0"/>
              <a:t>Санкт-Петербургский государственный университет — старейший вуз России, основанный в 1724 году. За три века существования СПбГУ закрепил за собой право называться также одним из лучших вузов России: богатое историческое прошлое, современная широкая исследовательская деятельность, активное развитие и новаторство позволяют СПбГУ находиться на передовых рубежах российской науки.</a:t>
            </a:r>
          </a:p>
          <a:p>
            <a:endParaRPr lang="ru-RU" dirty="0"/>
          </a:p>
        </p:txBody>
      </p:sp>
      <p:pic>
        <p:nvPicPr>
          <p:cNvPr id="5" name="Содержимое 4" descr="img16.jpg"/>
          <p:cNvPicPr>
            <a:picLocks noGrp="1" noChangeAspect="1"/>
          </p:cNvPicPr>
          <p:nvPr>
            <p:ph sz="half" idx="1"/>
          </p:nvPr>
        </p:nvPicPr>
        <p:blipFill>
          <a:blip r:embed="rId3" cstate="print"/>
          <a:stretch>
            <a:fillRect/>
          </a:stretch>
        </p:blipFill>
        <p:spPr>
          <a:xfrm>
            <a:off x="3575050" y="1282700"/>
            <a:ext cx="5111750" cy="383381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err="1" smtClean="0"/>
              <a:t>Востребованность</a:t>
            </a:r>
            <a:r>
              <a:rPr lang="ru-RU" sz="3100" dirty="0" smtClean="0"/>
              <a:t> </a:t>
            </a:r>
            <a:r>
              <a:rPr lang="ru-RU" sz="2400" dirty="0" smtClean="0"/>
              <a:t>профессии </a:t>
            </a:r>
            <a:endParaRPr lang="ru-RU" sz="2400" dirty="0"/>
          </a:p>
        </p:txBody>
      </p:sp>
      <p:sp>
        <p:nvSpPr>
          <p:cNvPr id="4" name="Текст 3"/>
          <p:cNvSpPr>
            <a:spLocks noGrp="1"/>
          </p:cNvSpPr>
          <p:nvPr>
            <p:ph type="body" idx="2"/>
          </p:nvPr>
        </p:nvSpPr>
        <p:spPr/>
        <p:txBody>
          <a:bodyPr>
            <a:normAutofit fontScale="85000" lnSpcReduction="10000"/>
          </a:bodyPr>
          <a:lstStyle/>
          <a:p>
            <a:r>
              <a:rPr lang="ru-RU" dirty="0" smtClean="0"/>
              <a:t>Профессия журналиста во многом окутана ореолом романтизма и считается одной из самых популярных в современном обществе. Однако многие, начинающие свой путь к вершине теле или радио олимпа, в скором времени разочаровываются и оставляют попытки. Видимо, дело в искаженном представлении о сути этой профессии. В глаза бьет блеск, мишура – всеобщее признание и известность, и вообще, журналистика – это не работа, а одно сплошное приключение. Тяжелый труд, порой переходящий в нудную рутину, бессонные ночи, бесчисленные сигареты и чашки кофе, выкуренные и выпитые в поисках вдохновения, кипа написанных, но не напечатанных злобным </a:t>
            </a:r>
            <a:r>
              <a:rPr lang="ru-RU" dirty="0" err="1" smtClean="0"/>
              <a:t>главредом</a:t>
            </a:r>
            <a:r>
              <a:rPr lang="ru-RU" dirty="0" smtClean="0"/>
              <a:t> статей в мусорной корзине… – все это осталось за кадром. Кроме того, особенности профессии оставляют свой отпечаток на личности журналиста, ведь его работа – говорить о веревке в доме повешенного. Поэтому юношеский романтизм и сентиментализм быстро исчезают, уступив место пресловутому цинизму и желанию критиковать все и вся.</a:t>
            </a:r>
            <a:endParaRPr lang="ru-RU" dirty="0"/>
          </a:p>
        </p:txBody>
      </p:sp>
      <p:pic>
        <p:nvPicPr>
          <p:cNvPr id="5" name="Содержимое 4" descr="81611547_1325162182_fotograf_s.jpg"/>
          <p:cNvPicPr>
            <a:picLocks noGrp="1" noChangeAspect="1"/>
          </p:cNvPicPr>
          <p:nvPr>
            <p:ph sz="half" idx="1"/>
          </p:nvPr>
        </p:nvPicPr>
        <p:blipFill>
          <a:blip r:embed="rId2" cstate="print"/>
          <a:stretch>
            <a:fillRect/>
          </a:stretch>
        </p:blipFill>
        <p:spPr>
          <a:xfrm>
            <a:off x="3575050" y="1494472"/>
            <a:ext cx="5111750" cy="341026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зар\Desktop\мамины работы\g3GqItV5gp8.jpg"/>
          <p:cNvPicPr>
            <a:picLocks noGrp="1" noChangeAspect="1" noChangeArrowheads="1"/>
          </p:cNvPicPr>
          <p:nvPr>
            <p:ph idx="1"/>
          </p:nvPr>
        </p:nvPicPr>
        <p:blipFill>
          <a:blip r:embed="rId2" cstate="print"/>
          <a:srcRect/>
          <a:stretch>
            <a:fillRect/>
          </a:stretch>
        </p:blipFill>
        <p:spPr bwMode="auto">
          <a:xfrm>
            <a:off x="0" y="1268760"/>
            <a:ext cx="7164288" cy="4635716"/>
          </a:xfrm>
          <a:prstGeom prst="rect">
            <a:avLst/>
          </a:prstGeom>
          <a:noFill/>
        </p:spPr>
      </p:pic>
      <p:sp>
        <p:nvSpPr>
          <p:cNvPr id="5" name="TextBox 4"/>
          <p:cNvSpPr txBox="1"/>
          <p:nvPr/>
        </p:nvSpPr>
        <p:spPr>
          <a:xfrm>
            <a:off x="5652120" y="2924944"/>
            <a:ext cx="3096344" cy="3693319"/>
          </a:xfrm>
          <a:prstGeom prst="rect">
            <a:avLst/>
          </a:prstGeom>
          <a:solidFill>
            <a:schemeClr val="bg1"/>
          </a:solidFill>
        </p:spPr>
        <p:txBody>
          <a:bodyPr wrap="square" rtlCol="0">
            <a:spAutoFit/>
          </a:bodyPr>
          <a:lstStyle/>
          <a:p>
            <a:r>
              <a:rPr lang="ru-RU" b="1" dirty="0" smtClean="0">
                <a:solidFill>
                  <a:prstClr val="black"/>
                </a:solidFill>
              </a:rPr>
              <a:t>Хочу</a:t>
            </a:r>
            <a:r>
              <a:rPr lang="ru-RU" dirty="0" smtClean="0">
                <a:solidFill>
                  <a:prstClr val="black"/>
                </a:solidFill>
              </a:rPr>
              <a:t> – Ваши склонности, интересы, желания.</a:t>
            </a:r>
          </a:p>
          <a:p>
            <a:endParaRPr lang="ru-RU" dirty="0" smtClean="0">
              <a:solidFill>
                <a:prstClr val="black"/>
              </a:solidFill>
            </a:endParaRPr>
          </a:p>
          <a:p>
            <a:r>
              <a:rPr lang="ru-RU" b="1" dirty="0" smtClean="0">
                <a:solidFill>
                  <a:prstClr val="black"/>
                </a:solidFill>
              </a:rPr>
              <a:t>Могу</a:t>
            </a:r>
            <a:r>
              <a:rPr lang="ru-RU" dirty="0" smtClean="0">
                <a:solidFill>
                  <a:prstClr val="black"/>
                </a:solidFill>
              </a:rPr>
              <a:t> – Ваши способности к той или иной деятельности, уровень обучаемости и состояние здоровья.</a:t>
            </a:r>
          </a:p>
          <a:p>
            <a:endParaRPr lang="ru-RU" dirty="0" smtClean="0">
              <a:solidFill>
                <a:prstClr val="black"/>
              </a:solidFill>
            </a:endParaRPr>
          </a:p>
          <a:p>
            <a:r>
              <a:rPr lang="ru-RU" b="1" dirty="0" smtClean="0">
                <a:solidFill>
                  <a:prstClr val="black"/>
                </a:solidFill>
              </a:rPr>
              <a:t>Надо</a:t>
            </a:r>
            <a:r>
              <a:rPr lang="ru-RU" dirty="0" smtClean="0">
                <a:solidFill>
                  <a:prstClr val="black"/>
                </a:solidFill>
              </a:rPr>
              <a:t> – насколько востребована заинтересовавшая Вас профессия на рынке труда.</a:t>
            </a:r>
            <a:endParaRPr lang="ru-RU" dirty="0">
              <a:solidFill>
                <a:prstClr val="black"/>
              </a:solidFill>
            </a:endParaRPr>
          </a:p>
        </p:txBody>
      </p:sp>
      <p:sp>
        <p:nvSpPr>
          <p:cNvPr id="2" name="Заголовок 1"/>
          <p:cNvSpPr>
            <a:spLocks noGrp="1"/>
          </p:cNvSpPr>
          <p:nvPr>
            <p:ph type="title"/>
          </p:nvPr>
        </p:nvSpPr>
        <p:spPr>
          <a:xfrm>
            <a:off x="611560" y="908720"/>
            <a:ext cx="8136904" cy="432048"/>
          </a:xfrm>
        </p:spPr>
        <p:txBody>
          <a:bodyPr>
            <a:noAutofit/>
          </a:bodyPr>
          <a:lstStyle/>
          <a:p>
            <a:pPr algn="ctr"/>
            <a:r>
              <a:rPr lang="ru-RU" sz="4400" b="1" dirty="0" smtClean="0"/>
              <a:t>«Волшебная формула»</a:t>
            </a:r>
            <a:endParaRPr lang="ru-RU" sz="4400" dirty="0"/>
          </a:p>
        </p:txBody>
      </p:sp>
    </p:spTree>
    <p:extLst>
      <p:ext uri="{BB962C8B-B14F-4D97-AF65-F5344CB8AC3E}">
        <p14:creationId xmlns:p14="http://schemas.microsoft.com/office/powerpoint/2010/main" xmlns="" val="3434207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Возможность трудоустройства</a:t>
            </a:r>
            <a:endParaRPr lang="ru-RU" sz="2800" dirty="0"/>
          </a:p>
        </p:txBody>
      </p:sp>
      <p:sp>
        <p:nvSpPr>
          <p:cNvPr id="4" name="Текст 3"/>
          <p:cNvSpPr>
            <a:spLocks noGrp="1"/>
          </p:cNvSpPr>
          <p:nvPr>
            <p:ph type="body" idx="2"/>
          </p:nvPr>
        </p:nvSpPr>
        <p:spPr/>
        <p:txBody>
          <a:bodyPr>
            <a:normAutofit lnSpcReduction="10000"/>
          </a:bodyPr>
          <a:lstStyle/>
          <a:p>
            <a:r>
              <a:rPr lang="ru-RU" dirty="0" smtClean="0"/>
              <a:t>В качестве специализации студенты могут выбрать такие дисциплины, как журналистика и управление СМИ или связи с общественностью и реклама.</a:t>
            </a:r>
          </a:p>
          <a:p>
            <a:r>
              <a:rPr lang="ru-RU" dirty="0" smtClean="0"/>
              <a:t>Опытные международные преподаватели оказывают поддержку и тесно сотрудничают со студентами в рамках данной программы, являющейся одной из наиболее динамичных и комплексных программ СНГ. Выпускники программы работают в международных рекламных фирмах, СМИ  и вещательных организациях по всему миру, в т.ч. в компаниях Европейского Союза, PR-компании «</a:t>
            </a:r>
            <a:r>
              <a:rPr lang="ru-RU" dirty="0" err="1" smtClean="0"/>
              <a:t>Ogilvy</a:t>
            </a:r>
            <a:r>
              <a:rPr lang="ru-RU" dirty="0" smtClean="0"/>
              <a:t>» и в фонде «Евразия». Другие выпускники получили ученые степени в европейских и американских университетах.</a:t>
            </a:r>
          </a:p>
          <a:p>
            <a:endParaRPr lang="ru-RU" dirty="0"/>
          </a:p>
        </p:txBody>
      </p:sp>
      <p:pic>
        <p:nvPicPr>
          <p:cNvPr id="5" name="Содержимое 4" descr="1366621652_11.jpeg"/>
          <p:cNvPicPr>
            <a:picLocks noGrp="1" noChangeAspect="1"/>
          </p:cNvPicPr>
          <p:nvPr>
            <p:ph sz="half" idx="1"/>
          </p:nvPr>
        </p:nvPicPr>
        <p:blipFill>
          <a:blip r:embed="rId2" cstate="print"/>
          <a:stretch>
            <a:fillRect/>
          </a:stretch>
        </p:blipFill>
        <p:spPr>
          <a:xfrm>
            <a:off x="3575050" y="1232725"/>
            <a:ext cx="5111750" cy="393376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Возможность профессионального</a:t>
            </a:r>
            <a:r>
              <a:rPr lang="ru-RU" sz="2800" dirty="0" smtClean="0"/>
              <a:t> </a:t>
            </a:r>
            <a:r>
              <a:rPr lang="ru-RU" sz="2000" dirty="0" smtClean="0"/>
              <a:t>роста</a:t>
            </a:r>
            <a:endParaRPr lang="ru-RU" sz="2000" dirty="0"/>
          </a:p>
        </p:txBody>
      </p:sp>
      <p:sp>
        <p:nvSpPr>
          <p:cNvPr id="4" name="Текст 3"/>
          <p:cNvSpPr>
            <a:spLocks noGrp="1"/>
          </p:cNvSpPr>
          <p:nvPr>
            <p:ph type="body" idx="2"/>
          </p:nvPr>
        </p:nvSpPr>
        <p:spPr/>
        <p:txBody>
          <a:bodyPr/>
          <a:lstStyle/>
          <a:p>
            <a:r>
              <a:rPr lang="ru-RU" dirty="0" smtClean="0"/>
              <a:t>В печатных СМИ так: </a:t>
            </a:r>
            <a:br>
              <a:rPr lang="ru-RU" dirty="0" smtClean="0"/>
            </a:br>
            <a:r>
              <a:rPr lang="ru-RU" dirty="0" err="1" smtClean="0"/>
              <a:t>Кореспонлент</a:t>
            </a:r>
            <a:r>
              <a:rPr lang="ru-RU" dirty="0" smtClean="0"/>
              <a:t> отдела информации - большинство с этого начинает, потом спецкор и работа в каком-то </a:t>
            </a:r>
            <a:r>
              <a:rPr lang="ru-RU" dirty="0" err="1" smtClean="0"/>
              <a:t>темовом</a:t>
            </a:r>
            <a:r>
              <a:rPr lang="ru-RU" dirty="0" smtClean="0"/>
              <a:t> отделе, затем обозреватель, потом редактор (начальник отдела) , затем заместитель главного </a:t>
            </a:r>
            <a:r>
              <a:rPr lang="ru-RU" dirty="0" err="1" smtClean="0"/>
              <a:t>редкатора</a:t>
            </a:r>
            <a:r>
              <a:rPr lang="ru-RU" dirty="0" smtClean="0"/>
              <a:t> или главный редактор. . </a:t>
            </a:r>
            <a:br>
              <a:rPr lang="ru-RU" dirty="0" smtClean="0"/>
            </a:br>
            <a:r>
              <a:rPr lang="ru-RU" dirty="0" smtClean="0"/>
              <a:t>В маленьких изданиях проще - там всего две градации: корреспондент и редактор. . </a:t>
            </a:r>
            <a:br>
              <a:rPr lang="ru-RU" dirty="0" smtClean="0"/>
            </a:br>
            <a:r>
              <a:rPr lang="ru-RU" dirty="0" smtClean="0"/>
              <a:t>На ТВ: </a:t>
            </a:r>
            <a:br>
              <a:rPr lang="ru-RU" dirty="0" smtClean="0"/>
            </a:br>
            <a:r>
              <a:rPr lang="ru-RU" dirty="0" smtClean="0"/>
              <a:t>Обычно тоже начинают с </a:t>
            </a:r>
            <a:r>
              <a:rPr lang="ru-RU" dirty="0" err="1" smtClean="0"/>
              <a:t>репортества</a:t>
            </a:r>
            <a:r>
              <a:rPr lang="ru-RU" dirty="0" smtClean="0"/>
              <a:t> в отделе новостей. потом, если повезет, можно вести какую-то тему, стать ведущим передачи или снимать большие репортажи.. </a:t>
            </a:r>
            <a:endParaRPr lang="ru-RU" dirty="0"/>
          </a:p>
        </p:txBody>
      </p:sp>
      <p:pic>
        <p:nvPicPr>
          <p:cNvPr id="5" name="Содержимое 4" descr="350742129.jpg"/>
          <p:cNvPicPr>
            <a:picLocks noGrp="1" noChangeAspect="1"/>
          </p:cNvPicPr>
          <p:nvPr>
            <p:ph sz="half" idx="1"/>
          </p:nvPr>
        </p:nvPicPr>
        <p:blipFill>
          <a:blip r:embed="rId2" cstate="print"/>
          <a:stretch>
            <a:fillRect/>
          </a:stretch>
        </p:blipFill>
        <p:spPr>
          <a:xfrm>
            <a:off x="3575050" y="1528064"/>
            <a:ext cx="5111750" cy="334308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Люди прославившие профессию</a:t>
            </a:r>
            <a:endParaRPr lang="ru-RU" sz="2800" dirty="0"/>
          </a:p>
        </p:txBody>
      </p:sp>
      <p:sp>
        <p:nvSpPr>
          <p:cNvPr id="4" name="Текст 3"/>
          <p:cNvSpPr>
            <a:spLocks noGrp="1"/>
          </p:cNvSpPr>
          <p:nvPr>
            <p:ph type="body" idx="2"/>
          </p:nvPr>
        </p:nvSpPr>
        <p:spPr/>
        <p:txBody>
          <a:bodyPr/>
          <a:lstStyle/>
          <a:p>
            <a:r>
              <a:rPr lang="ru-RU" b="1" dirty="0" err="1" smtClean="0"/>
              <a:t>Алекса́ндр</a:t>
            </a:r>
            <a:r>
              <a:rPr lang="ru-RU" b="1" dirty="0" smtClean="0"/>
              <a:t> </a:t>
            </a:r>
            <a:r>
              <a:rPr lang="ru-RU" b="1" dirty="0" err="1" smtClean="0"/>
              <a:t>Петро́вич</a:t>
            </a:r>
            <a:r>
              <a:rPr lang="ru-RU" b="1" dirty="0" smtClean="0"/>
              <a:t> </a:t>
            </a:r>
            <a:r>
              <a:rPr lang="ru-RU" b="1" dirty="0" err="1" smtClean="0"/>
              <a:t>Сумаро́ков</a:t>
            </a:r>
            <a:r>
              <a:rPr lang="ru-RU" dirty="0" smtClean="0"/>
              <a:t> (</a:t>
            </a:r>
            <a:r>
              <a:rPr lang="ru-RU" dirty="0" smtClean="0">
                <a:hlinkClick r:id="rId2" tooltip="1717"/>
              </a:rPr>
              <a:t>1717</a:t>
            </a:r>
            <a:r>
              <a:rPr lang="ru-RU" dirty="0" smtClean="0"/>
              <a:t>—</a:t>
            </a:r>
            <a:r>
              <a:rPr lang="ru-RU" dirty="0" smtClean="0">
                <a:hlinkClick r:id="rId3" tooltip="1777"/>
              </a:rPr>
              <a:t>1777</a:t>
            </a:r>
            <a:r>
              <a:rPr lang="ru-RU" dirty="0" smtClean="0"/>
              <a:t>) — один из крупнейших представителей </a:t>
            </a:r>
            <a:r>
              <a:rPr lang="ru-RU" dirty="0" smtClean="0">
                <a:hlinkClick r:id="rId4" tooltip="Русская литература"/>
              </a:rPr>
              <a:t>русской литературы</a:t>
            </a:r>
            <a:r>
              <a:rPr lang="ru-RU" dirty="0" smtClean="0"/>
              <a:t> </a:t>
            </a:r>
            <a:r>
              <a:rPr lang="ru-RU" dirty="0" smtClean="0">
                <a:hlinkClick r:id="rId5" tooltip="XVIII век"/>
              </a:rPr>
              <a:t>XVIII века</a:t>
            </a:r>
            <a:r>
              <a:rPr lang="ru-RU" dirty="0" smtClean="0"/>
              <a:t>, создатель репертуара первого русского театра. Тесть </a:t>
            </a:r>
            <a:r>
              <a:rPr lang="ru-RU" dirty="0" smtClean="0">
                <a:hlinkClick r:id="rId6" tooltip="Княжнин, Яков Борисович"/>
              </a:rPr>
              <a:t>Я. Б. Княжнина</a:t>
            </a:r>
            <a:r>
              <a:rPr lang="ru-RU" dirty="0" smtClean="0"/>
              <a:t>, Продолжил образование в </a:t>
            </a:r>
            <a:r>
              <a:rPr lang="ru-RU" dirty="0" smtClean="0">
                <a:hlinkClick r:id="rId7" tooltip="Первый кадетский корпус (Санкт-Петербург)"/>
              </a:rPr>
              <a:t>Сухопутном шляхетском корпусе</a:t>
            </a:r>
            <a:r>
              <a:rPr lang="ru-RU" dirty="0" smtClean="0"/>
              <a:t>, где начал заниматься литературной работой, перелагая стихами псалмы, сочиняя от имени кадетов «поздравительные оды» императрице </a:t>
            </a:r>
            <a:r>
              <a:rPr lang="ru-RU" dirty="0" smtClean="0">
                <a:hlinkClick r:id="rId8" tooltip="Анна Иоанновна"/>
              </a:rPr>
              <a:t>Анне</a:t>
            </a:r>
            <a:r>
              <a:rPr lang="ru-RU" dirty="0" smtClean="0"/>
              <a:t>, песни — по образцу французских поэтов и </a:t>
            </a:r>
            <a:r>
              <a:rPr lang="ru-RU" dirty="0" smtClean="0">
                <a:hlinkClick r:id="rId9" tooltip="Тредиаковский, Василий Кириллович"/>
              </a:rPr>
              <a:t>В. К. Тредиаковского</a:t>
            </a:r>
            <a:r>
              <a:rPr lang="ru-RU" dirty="0" smtClean="0"/>
              <a:t> (</a:t>
            </a:r>
            <a:r>
              <a:rPr lang="ru-RU" i="1" dirty="0" err="1" smtClean="0"/>
              <a:t>Тредьяковского</a:t>
            </a:r>
            <a:r>
              <a:rPr lang="ru-RU" dirty="0" smtClean="0"/>
              <a:t>). Окончив корпус в </a:t>
            </a:r>
            <a:r>
              <a:rPr lang="ru-RU" dirty="0" smtClean="0">
                <a:hlinkClick r:id="rId10" tooltip="1740 год"/>
              </a:rPr>
              <a:t>1740 году</a:t>
            </a:r>
            <a:r>
              <a:rPr lang="ru-RU" dirty="0" smtClean="0"/>
              <a:t>, был зачислен на службу. Сперва в военно-походную канцелярию </a:t>
            </a:r>
            <a:r>
              <a:rPr lang="ru-RU" dirty="0" smtClean="0">
                <a:hlinkClick r:id="rId11" tooltip="Граф (титул)"/>
              </a:rPr>
              <a:t>графа</a:t>
            </a:r>
            <a:r>
              <a:rPr lang="ru-RU" dirty="0" smtClean="0"/>
              <a:t> </a:t>
            </a:r>
            <a:r>
              <a:rPr lang="ru-RU" dirty="0" smtClean="0">
                <a:hlinkClick r:id="rId12" tooltip="Миних, Иоганн Буркхардт Христофор"/>
              </a:rPr>
              <a:t>Миниха</a:t>
            </a:r>
            <a:r>
              <a:rPr lang="ru-RU" dirty="0" smtClean="0"/>
              <a:t>, затем адъютантом у графа </a:t>
            </a:r>
            <a:r>
              <a:rPr lang="ru-RU" dirty="0" smtClean="0">
                <a:hlinkClick r:id="rId13" tooltip="Разумовский, Алексей Григорьевич"/>
              </a:rPr>
              <a:t>А. Г. </a:t>
            </a:r>
            <a:r>
              <a:rPr lang="ru-RU" dirty="0" err="1" smtClean="0">
                <a:hlinkClick r:id="rId13" tooltip="Разумовский, Алексей Григорьевич"/>
              </a:rPr>
              <a:t>Разумовского</a:t>
            </a:r>
            <a:r>
              <a:rPr lang="ru-RU" dirty="0" err="1" smtClean="0"/>
              <a:t>.дядя</a:t>
            </a:r>
            <a:r>
              <a:rPr lang="ru-RU" dirty="0" smtClean="0"/>
              <a:t> </a:t>
            </a:r>
            <a:r>
              <a:rPr lang="ru-RU" dirty="0" smtClean="0">
                <a:hlinkClick r:id="rId14" tooltip="Сумароков, Павел Иванович"/>
              </a:rPr>
              <a:t>П. И. Сумарокова</a:t>
            </a:r>
            <a:r>
              <a:rPr lang="ru-RU" dirty="0" smtClean="0"/>
              <a:t>.</a:t>
            </a:r>
            <a:endParaRPr lang="ru-RU" dirty="0"/>
          </a:p>
        </p:txBody>
      </p:sp>
      <p:pic>
        <p:nvPicPr>
          <p:cNvPr id="5" name="Содержимое 4" descr="200px-Sumarokov_Aleksandr_Petrovich.jpg"/>
          <p:cNvPicPr>
            <a:picLocks noGrp="1" noChangeAspect="1"/>
          </p:cNvPicPr>
          <p:nvPr>
            <p:ph sz="half" idx="1"/>
          </p:nvPr>
        </p:nvPicPr>
        <p:blipFill>
          <a:blip r:embed="rId15" cstate="print"/>
          <a:stretch>
            <a:fillRect/>
          </a:stretch>
        </p:blipFill>
        <p:spPr>
          <a:xfrm>
            <a:off x="4211960" y="836712"/>
            <a:ext cx="3919783" cy="468414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9816"/>
            <a:ext cx="8229600" cy="782960"/>
          </a:xfrm>
        </p:spPr>
        <p:txBody>
          <a:bodyPr>
            <a:normAutofit fontScale="90000"/>
          </a:bodyPr>
          <a:lstStyle/>
          <a:p>
            <a:pPr algn="ctr"/>
            <a:r>
              <a:rPr lang="ru-RU" b="1" dirty="0" smtClean="0"/>
              <a:t>Мир профессий</a:t>
            </a:r>
            <a:endParaRPr lang="ru-RU" b="1" dirty="0"/>
          </a:p>
        </p:txBody>
      </p:sp>
      <p:sp>
        <p:nvSpPr>
          <p:cNvPr id="3" name="Содержимое 2"/>
          <p:cNvSpPr>
            <a:spLocks noGrp="1"/>
          </p:cNvSpPr>
          <p:nvPr>
            <p:ph idx="1"/>
          </p:nvPr>
        </p:nvSpPr>
        <p:spPr>
          <a:xfrm>
            <a:off x="457200" y="1628800"/>
            <a:ext cx="8229600" cy="4695800"/>
          </a:xfrm>
        </p:spPr>
        <p:txBody>
          <a:bodyPr>
            <a:normAutofit lnSpcReduction="10000"/>
          </a:bodyPr>
          <a:lstStyle/>
          <a:p>
            <a:pPr marL="0" indent="0">
              <a:buNone/>
            </a:pPr>
            <a:r>
              <a:rPr lang="ru-RU" b="1" dirty="0" err="1" smtClean="0"/>
              <a:t>Профессиограмма</a:t>
            </a:r>
            <a:r>
              <a:rPr lang="ru-RU" b="1" dirty="0" smtClean="0"/>
              <a:t> </a:t>
            </a:r>
            <a:r>
              <a:rPr lang="ru-RU" dirty="0" smtClean="0"/>
              <a:t> </a:t>
            </a:r>
            <a:r>
              <a:rPr lang="ru-RU" sz="2400" dirty="0" smtClean="0"/>
              <a:t>(от лат.</a:t>
            </a:r>
            <a:r>
              <a:rPr lang="en-US" sz="2400" dirty="0" smtClean="0"/>
              <a:t> </a:t>
            </a:r>
            <a:r>
              <a:rPr lang="en-US" sz="2400" dirty="0" err="1" smtClean="0"/>
              <a:t>Professio</a:t>
            </a:r>
            <a:r>
              <a:rPr lang="en-US" sz="2400" dirty="0" smtClean="0"/>
              <a:t> –</a:t>
            </a:r>
            <a:r>
              <a:rPr lang="ru-RU" sz="2400" dirty="0" smtClean="0"/>
              <a:t> специальность, </a:t>
            </a:r>
            <a:r>
              <a:rPr lang="en-US" sz="2400" dirty="0" err="1" smtClean="0"/>
              <a:t>Gramma</a:t>
            </a:r>
            <a:r>
              <a:rPr lang="en-US" sz="2400" dirty="0" smtClean="0"/>
              <a:t> – </a:t>
            </a:r>
            <a:r>
              <a:rPr lang="ru-RU" sz="2400" dirty="0" smtClean="0"/>
              <a:t>запись) – описание профессии, которое составлено на основе анализа профессиональной деятельности. </a:t>
            </a:r>
            <a:r>
              <a:rPr lang="ru-RU" sz="2400" dirty="0" err="1" smtClean="0"/>
              <a:t>Профессиограмма</a:t>
            </a:r>
            <a:r>
              <a:rPr lang="ru-RU" sz="2400" dirty="0" smtClean="0"/>
              <a:t> включает в себя общую характеристику профессии (описание основного содержания, предмета и условий труда), перечень требований, которые профессия предъявляет человеку (образование, личностные качества), а также перспективы карьерного роста.</a:t>
            </a:r>
          </a:p>
          <a:p>
            <a:pPr marL="0" indent="0">
              <a:buNone/>
            </a:pPr>
            <a:endParaRPr lang="ru-RU" sz="2400" dirty="0" smtClean="0"/>
          </a:p>
          <a:p>
            <a:pPr marL="0" indent="0">
              <a:buNone/>
            </a:pPr>
            <a:r>
              <a:rPr lang="ru-RU" sz="2400" dirty="0" smtClean="0"/>
              <a:t>Подробное описание содержания, условий труда, требований к  профессиям (</a:t>
            </a:r>
            <a:r>
              <a:rPr lang="en-US" sz="2400" dirty="0" smtClean="0">
                <a:hlinkClick r:id="rId2"/>
              </a:rPr>
              <a:t>atlas.rosminzdrav.ru</a:t>
            </a:r>
            <a:r>
              <a:rPr lang="en-US" sz="2400" dirty="0" smtClean="0"/>
              <a:t>, </a:t>
            </a:r>
            <a:r>
              <a:rPr lang="en-US" sz="2400" dirty="0" smtClean="0">
                <a:hlinkClick r:id="rId3"/>
              </a:rPr>
              <a:t>spb.rabota.ru/guide/professii_.html</a:t>
            </a:r>
            <a:r>
              <a:rPr lang="en-US" sz="2400" dirty="0" smtClean="0"/>
              <a:t>).</a:t>
            </a:r>
            <a:endParaRPr lang="ru-RU" sz="2400" dirty="0"/>
          </a:p>
        </p:txBody>
      </p:sp>
    </p:spTree>
    <p:extLst>
      <p:ext uri="{BB962C8B-B14F-4D97-AF65-F5344CB8AC3E}">
        <p14:creationId xmlns:p14="http://schemas.microsoft.com/office/powerpoint/2010/main" xmlns="" val="2793926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pPr algn="ctr"/>
            <a:r>
              <a:rPr lang="ru-RU" b="1" dirty="0" smtClean="0"/>
              <a:t>Информация о рынке труда</a:t>
            </a:r>
            <a:endParaRPr lang="ru-RU" b="1" dirty="0"/>
          </a:p>
        </p:txBody>
      </p:sp>
      <p:sp>
        <p:nvSpPr>
          <p:cNvPr id="3" name="Содержимое 2"/>
          <p:cNvSpPr>
            <a:spLocks noGrp="1"/>
          </p:cNvSpPr>
          <p:nvPr>
            <p:ph idx="1"/>
          </p:nvPr>
        </p:nvSpPr>
        <p:spPr/>
        <p:txBody>
          <a:bodyPr>
            <a:normAutofit lnSpcReduction="10000"/>
          </a:bodyPr>
          <a:lstStyle/>
          <a:p>
            <a:r>
              <a:rPr lang="ru-RU" sz="2400" dirty="0" smtClean="0"/>
              <a:t>Федеральная служба государственной статистики (</a:t>
            </a:r>
            <a:r>
              <a:rPr lang="en-US" sz="2400" dirty="0" smtClean="0">
                <a:hlinkClick r:id="rId2"/>
              </a:rPr>
              <a:t>www.gks.ru</a:t>
            </a:r>
            <a:r>
              <a:rPr lang="en-US" sz="2400" dirty="0" smtClean="0"/>
              <a:t>): </a:t>
            </a:r>
            <a:r>
              <a:rPr lang="ru-RU" sz="2400" dirty="0" smtClean="0"/>
              <a:t> официальная статистическая информация о занятости и заработной плате в России.</a:t>
            </a:r>
          </a:p>
          <a:p>
            <a:r>
              <a:rPr lang="ru-RU" sz="2400" dirty="0" smtClean="0"/>
              <a:t>Общероссийский банк вакансий Федеральной службы по труду и занятости России (</a:t>
            </a:r>
            <a:r>
              <a:rPr lang="en-US" sz="2400" dirty="0" smtClean="0">
                <a:hlinkClick r:id="rId3"/>
              </a:rPr>
              <a:t>www.trudvsem.ru</a:t>
            </a:r>
            <a:r>
              <a:rPr lang="en-US" sz="2400" dirty="0" smtClean="0"/>
              <a:t>):</a:t>
            </a:r>
            <a:r>
              <a:rPr lang="ru-RU" sz="2400" dirty="0" smtClean="0"/>
              <a:t> информация о рынке труда России, наиболее востребованные профессии и должности.</a:t>
            </a:r>
          </a:p>
          <a:p>
            <a:r>
              <a:rPr lang="ru-RU" sz="2400" dirty="0" smtClean="0"/>
              <a:t>Комитет по труду и занятости населения Санкт-Петербурга (</a:t>
            </a:r>
            <a:r>
              <a:rPr lang="en-US" sz="2400" dirty="0" smtClean="0">
                <a:hlinkClick r:id="rId4"/>
              </a:rPr>
              <a:t>www.rspb.ru</a:t>
            </a:r>
            <a:r>
              <a:rPr lang="en-US" sz="2400" dirty="0" smtClean="0"/>
              <a:t>): </a:t>
            </a:r>
            <a:r>
              <a:rPr lang="ru-RU" sz="2400" dirty="0" smtClean="0"/>
              <a:t>информация о рынке труда Санкт-Петербурга, наиболее востребованные профессии и должности, программы трудоустройства молодежи.</a:t>
            </a:r>
          </a:p>
          <a:p>
            <a:endParaRPr lang="ru-RU" sz="2000" dirty="0" smtClean="0"/>
          </a:p>
          <a:p>
            <a:endParaRPr lang="ru-RU" dirty="0"/>
          </a:p>
        </p:txBody>
      </p:sp>
    </p:spTree>
    <p:extLst>
      <p:ext uri="{BB962C8B-B14F-4D97-AF65-F5344CB8AC3E}">
        <p14:creationId xmlns:p14="http://schemas.microsoft.com/office/powerpoint/2010/main" xmlns="" val="4180342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fontScale="90000"/>
          </a:bodyPr>
          <a:lstStyle/>
          <a:p>
            <a:pPr algn="ctr"/>
            <a:r>
              <a:rPr lang="ru-RU" b="1" dirty="0" smtClean="0"/>
              <a:t>Куда пойти учиться?</a:t>
            </a:r>
            <a:endParaRPr lang="ru-RU" b="1" dirty="0"/>
          </a:p>
        </p:txBody>
      </p:sp>
      <p:sp>
        <p:nvSpPr>
          <p:cNvPr id="3" name="Содержимое 2"/>
          <p:cNvSpPr>
            <a:spLocks noGrp="1"/>
          </p:cNvSpPr>
          <p:nvPr>
            <p:ph idx="1"/>
          </p:nvPr>
        </p:nvSpPr>
        <p:spPr>
          <a:xfrm>
            <a:off x="457200" y="2060848"/>
            <a:ext cx="8229600" cy="4263752"/>
          </a:xfrm>
        </p:spPr>
        <p:txBody>
          <a:bodyPr>
            <a:normAutofit/>
          </a:bodyPr>
          <a:lstStyle/>
          <a:p>
            <a:pPr marL="0" indent="0">
              <a:buNone/>
            </a:pPr>
            <a:r>
              <a:rPr lang="ru-RU" dirty="0" smtClean="0"/>
              <a:t>Согласно Закону РФ «Об образовании» в России существуют образовательные учреждения:</a:t>
            </a:r>
          </a:p>
          <a:p>
            <a:pPr marL="0" indent="0">
              <a:buNone/>
            </a:pPr>
            <a:endParaRPr lang="ru-RU" dirty="0" smtClean="0"/>
          </a:p>
          <a:p>
            <a:r>
              <a:rPr lang="ru-RU" b="1" dirty="0" smtClean="0"/>
              <a:t>среднего </a:t>
            </a:r>
            <a:r>
              <a:rPr lang="ru-RU" b="1" dirty="0"/>
              <a:t>профессионального образования </a:t>
            </a:r>
            <a:r>
              <a:rPr lang="ru-RU" dirty="0"/>
              <a:t>– </a:t>
            </a:r>
            <a:r>
              <a:rPr lang="ru-RU" dirty="0" smtClean="0"/>
              <a:t>техникумы и колледжи, </a:t>
            </a:r>
          </a:p>
          <a:p>
            <a:r>
              <a:rPr lang="ru-RU" b="1" dirty="0" smtClean="0"/>
              <a:t>высшего профессионального образования</a:t>
            </a:r>
            <a:r>
              <a:rPr lang="ru-RU" dirty="0"/>
              <a:t> – </a:t>
            </a:r>
            <a:r>
              <a:rPr lang="ru-RU" dirty="0" smtClean="0"/>
              <a:t>академии, институты и университеты.</a:t>
            </a:r>
            <a:endParaRPr lang="ru-RU" dirty="0"/>
          </a:p>
        </p:txBody>
      </p:sp>
    </p:spTree>
    <p:extLst>
      <p:ext uri="{BB962C8B-B14F-4D97-AF65-F5344CB8AC3E}">
        <p14:creationId xmlns:p14="http://schemas.microsoft.com/office/powerpoint/2010/main" xmlns="" val="2398454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lstStyle/>
          <a:p>
            <a:pPr algn="ctr"/>
            <a:r>
              <a:rPr lang="ru-RU" b="1" dirty="0" smtClean="0"/>
              <a:t>Выбор ВУЗа</a:t>
            </a:r>
            <a:endParaRPr lang="ru-RU" b="1" dirty="0"/>
          </a:p>
        </p:txBody>
      </p:sp>
      <p:sp>
        <p:nvSpPr>
          <p:cNvPr id="3" name="Содержимое 2"/>
          <p:cNvSpPr>
            <a:spLocks noGrp="1"/>
          </p:cNvSpPr>
          <p:nvPr>
            <p:ph idx="1"/>
          </p:nvPr>
        </p:nvSpPr>
        <p:spPr/>
        <p:txBody>
          <a:bodyPr>
            <a:normAutofit lnSpcReduction="10000"/>
          </a:bodyPr>
          <a:lstStyle/>
          <a:p>
            <a:r>
              <a:rPr lang="ru-RU" dirty="0"/>
              <a:t>Национальный рейтинг университетов по общественной оценке качества образования в рамках совместного проекта международной информационной группы «Интерфакс» и радиостанции «Эхо Москвы» (</a:t>
            </a:r>
            <a:r>
              <a:rPr lang="en-US" dirty="0">
                <a:hlinkClick r:id="rId2"/>
              </a:rPr>
              <a:t>univer-rating.ru</a:t>
            </a:r>
            <a:r>
              <a:rPr lang="ru-RU" dirty="0"/>
              <a:t>)</a:t>
            </a:r>
            <a:r>
              <a:rPr lang="en-US" dirty="0"/>
              <a:t>.</a:t>
            </a:r>
          </a:p>
          <a:p>
            <a:r>
              <a:rPr lang="ru-RU" dirty="0" smtClean="0"/>
              <a:t>Рейтинг ВУЗов на основе минимальных баллов ЕГЭ (</a:t>
            </a:r>
            <a:r>
              <a:rPr lang="en-US" dirty="0" smtClean="0">
                <a:hlinkClick r:id="rId3"/>
              </a:rPr>
              <a:t>www.edu.ru</a:t>
            </a:r>
            <a:r>
              <a:rPr lang="en-US" dirty="0" smtClean="0"/>
              <a:t>).</a:t>
            </a:r>
          </a:p>
          <a:p>
            <a:r>
              <a:rPr lang="ru-RU" dirty="0" smtClean="0"/>
              <a:t>Рейтинг ООО «Деловая Россия» дает оценку российским ВУЗам с точки зрения востребованности их выпускников на рынке труда (</a:t>
            </a:r>
            <a:r>
              <a:rPr lang="en-US" dirty="0" smtClean="0">
                <a:hlinkClick r:id="rId4"/>
              </a:rPr>
              <a:t>www.deloros.ru</a:t>
            </a:r>
            <a:r>
              <a:rPr lang="en-US" dirty="0" smtClean="0"/>
              <a:t>).</a:t>
            </a:r>
          </a:p>
          <a:p>
            <a:endParaRPr lang="ru-RU" dirty="0"/>
          </a:p>
        </p:txBody>
      </p:sp>
    </p:spTree>
    <p:extLst>
      <p:ext uri="{BB962C8B-B14F-4D97-AF65-F5344CB8AC3E}">
        <p14:creationId xmlns:p14="http://schemas.microsoft.com/office/powerpoint/2010/main" xmlns="" val="327493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52704"/>
          </a:xfrm>
        </p:spPr>
        <p:txBody>
          <a:bodyPr>
            <a:normAutofit fontScale="90000"/>
          </a:bodyPr>
          <a:lstStyle/>
          <a:p>
            <a:r>
              <a:rPr lang="ru-RU" b="1" dirty="0" smtClean="0"/>
              <a:t>Льготы при поступлении в ВУЗ</a:t>
            </a:r>
            <a:endParaRPr lang="ru-RU" b="1" dirty="0"/>
          </a:p>
        </p:txBody>
      </p:sp>
      <p:sp>
        <p:nvSpPr>
          <p:cNvPr id="3" name="Содержимое 2"/>
          <p:cNvSpPr>
            <a:spLocks noGrp="1"/>
          </p:cNvSpPr>
          <p:nvPr>
            <p:ph idx="1"/>
          </p:nvPr>
        </p:nvSpPr>
        <p:spPr>
          <a:xfrm>
            <a:off x="457200" y="1935480"/>
            <a:ext cx="8229600" cy="4517856"/>
          </a:xfrm>
        </p:spPr>
        <p:txBody>
          <a:bodyPr>
            <a:normAutofit fontScale="92500" lnSpcReduction="10000"/>
          </a:bodyPr>
          <a:lstStyle/>
          <a:p>
            <a:pPr>
              <a:buNone/>
            </a:pPr>
            <a:r>
              <a:rPr lang="ru-RU" dirty="0" smtClean="0"/>
              <a:t>Льготы при поступлении в ВУЗ имеют</a:t>
            </a:r>
            <a:r>
              <a:rPr lang="en-US" dirty="0" smtClean="0"/>
              <a:t>:</a:t>
            </a:r>
          </a:p>
          <a:p>
            <a:pPr>
              <a:buNone/>
            </a:pPr>
            <a:endParaRPr lang="ru-RU" dirty="0" smtClean="0"/>
          </a:p>
          <a:p>
            <a:r>
              <a:rPr lang="ru-RU" dirty="0" smtClean="0"/>
              <a:t>Дети – сироты;</a:t>
            </a:r>
            <a:endParaRPr lang="en-US" dirty="0"/>
          </a:p>
          <a:p>
            <a:r>
              <a:rPr lang="ru-RU" dirty="0" smtClean="0"/>
              <a:t>Дети, оставшиеся без попечительства родителей;</a:t>
            </a:r>
            <a:endParaRPr lang="en-US" dirty="0" smtClean="0"/>
          </a:p>
          <a:p>
            <a:r>
              <a:rPr lang="ru-RU" dirty="0" smtClean="0"/>
              <a:t>Дети-инвалиды </a:t>
            </a:r>
            <a:r>
              <a:rPr lang="en-US" dirty="0" smtClean="0"/>
              <a:t>I </a:t>
            </a:r>
            <a:r>
              <a:rPr lang="ru-RU" dirty="0" smtClean="0"/>
              <a:t>и</a:t>
            </a:r>
            <a:r>
              <a:rPr lang="en-US" dirty="0" smtClean="0"/>
              <a:t> II</a:t>
            </a:r>
            <a:r>
              <a:rPr lang="ru-RU" dirty="0" smtClean="0"/>
              <a:t> групп, которым не противопоказано обучение в ВУЗе;</a:t>
            </a:r>
            <a:endParaRPr lang="en-US" dirty="0" smtClean="0"/>
          </a:p>
          <a:p>
            <a:r>
              <a:rPr lang="ru-RU" dirty="0" smtClean="0"/>
              <a:t>Молодые люди в возрасте до 20 лет, имеющие только одного родителя – инвалида </a:t>
            </a:r>
            <a:r>
              <a:rPr lang="en-US" dirty="0" smtClean="0"/>
              <a:t>I</a:t>
            </a:r>
            <a:r>
              <a:rPr lang="ru-RU" dirty="0" smtClean="0"/>
              <a:t> группы и если доход семьи ниже величины прожиточного минимума;</a:t>
            </a:r>
            <a:endParaRPr lang="en-US" dirty="0" smtClean="0"/>
          </a:p>
          <a:p>
            <a:r>
              <a:rPr lang="ru-RU" dirty="0" smtClean="0"/>
              <a:t>Граждане, проходившие и проходящие в течение не менее трех лет военную службу по контракту в вооруженных силах РФ.</a:t>
            </a:r>
            <a:endParaRPr lang="ru-RU" dirty="0"/>
          </a:p>
        </p:txBody>
      </p:sp>
    </p:spTree>
    <p:extLst>
      <p:ext uri="{BB962C8B-B14F-4D97-AF65-F5344CB8AC3E}">
        <p14:creationId xmlns:p14="http://schemas.microsoft.com/office/powerpoint/2010/main" xmlns="" val="3288528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fontScale="90000"/>
          </a:bodyPr>
          <a:lstStyle/>
          <a:p>
            <a:pPr algn="ctr"/>
            <a:r>
              <a:rPr lang="ru-RU" b="1" dirty="0" smtClean="0"/>
              <a:t>Прием в ВУЗы и олимпиады</a:t>
            </a:r>
            <a:endParaRPr lang="ru-RU" b="1" dirty="0"/>
          </a:p>
        </p:txBody>
      </p:sp>
      <p:sp>
        <p:nvSpPr>
          <p:cNvPr id="3" name="Содержимое 2"/>
          <p:cNvSpPr>
            <a:spLocks noGrp="1"/>
          </p:cNvSpPr>
          <p:nvPr>
            <p:ph idx="1"/>
          </p:nvPr>
        </p:nvSpPr>
        <p:spPr>
          <a:xfrm>
            <a:off x="457200" y="1700808"/>
            <a:ext cx="8229600" cy="5040560"/>
          </a:xfrm>
        </p:spPr>
        <p:txBody>
          <a:bodyPr>
            <a:normAutofit lnSpcReduction="10000"/>
          </a:bodyPr>
          <a:lstStyle/>
          <a:p>
            <a:pPr marL="0" indent="0">
              <a:buNone/>
            </a:pPr>
            <a:r>
              <a:rPr lang="ru-RU" sz="2000" dirty="0" smtClean="0"/>
              <a:t>Олимпиады, результаты участия в которых дают различные льготы при поступлении в ВУЗы:</a:t>
            </a:r>
          </a:p>
          <a:p>
            <a:pPr marL="0" indent="0">
              <a:buNone/>
            </a:pPr>
            <a:endParaRPr lang="ru-RU" sz="2000" dirty="0" smtClean="0"/>
          </a:p>
          <a:p>
            <a:r>
              <a:rPr lang="ru-RU" sz="2000" dirty="0" smtClean="0"/>
              <a:t>Международные олимпиады по общеобразовательным предметам школьников;</a:t>
            </a:r>
          </a:p>
          <a:p>
            <a:r>
              <a:rPr lang="ru-RU" sz="2000" dirty="0" smtClean="0"/>
              <a:t>Всероссийская олимпиада школьников;</a:t>
            </a:r>
          </a:p>
          <a:p>
            <a:r>
              <a:rPr lang="ru-RU" sz="2000" dirty="0" smtClean="0"/>
              <a:t>Олимпийские, </a:t>
            </a:r>
            <a:r>
              <a:rPr lang="ru-RU" sz="2000" dirty="0" err="1" smtClean="0"/>
              <a:t>Паралимпийские</a:t>
            </a:r>
            <a:r>
              <a:rPr lang="ru-RU" sz="2000" dirty="0" smtClean="0"/>
              <a:t> и </a:t>
            </a:r>
            <a:r>
              <a:rPr lang="ru-RU" sz="2000" dirty="0" err="1" smtClean="0"/>
              <a:t>Сурдлимпийские</a:t>
            </a:r>
            <a:r>
              <a:rPr lang="ru-RU" sz="2000" dirty="0" smtClean="0"/>
              <a:t> игры.</a:t>
            </a:r>
          </a:p>
          <a:p>
            <a:pPr marL="0" indent="0">
              <a:buNone/>
            </a:pPr>
            <a:endParaRPr lang="ru-RU" sz="2000" dirty="0" smtClean="0"/>
          </a:p>
          <a:p>
            <a:pPr marL="0" indent="0">
              <a:buNone/>
            </a:pPr>
            <a:r>
              <a:rPr lang="ru-RU" sz="2000" dirty="0" smtClean="0"/>
              <a:t>ВУЗ в зависимости от уровня олимпиады и от общеобразовательного предмета самостоятельно определяет, какая льгота предоставляется</a:t>
            </a:r>
            <a:r>
              <a:rPr lang="en-US" sz="2000" dirty="0" smtClean="0"/>
              <a:t>: </a:t>
            </a:r>
            <a:r>
              <a:rPr lang="ru-RU" sz="2000" dirty="0" smtClean="0"/>
              <a:t>первого или второго порядка.</a:t>
            </a:r>
          </a:p>
          <a:p>
            <a:pPr marL="0" indent="0">
              <a:buNone/>
            </a:pPr>
            <a:endParaRPr lang="ru-RU" sz="2000" dirty="0" smtClean="0"/>
          </a:p>
          <a:p>
            <a:pPr marL="0" indent="0">
              <a:buNone/>
            </a:pPr>
            <a:r>
              <a:rPr lang="ru-RU" sz="2000" dirty="0" smtClean="0"/>
              <a:t>Информацию об олимпиадах Вы можете найти на официальном сайте российского совета олимпиад школьников «Мир олимпиад» (</a:t>
            </a:r>
            <a:r>
              <a:rPr lang="en-US" sz="2000" dirty="0">
                <a:hlinkClick r:id="rId2"/>
              </a:rPr>
              <a:t>rsr-olymp.ru</a:t>
            </a:r>
            <a:r>
              <a:rPr lang="en-US" sz="2000" dirty="0" smtClean="0"/>
              <a:t>).</a:t>
            </a:r>
            <a:endParaRPr lang="ru-RU" sz="2000" dirty="0" smtClean="0"/>
          </a:p>
        </p:txBody>
      </p:sp>
    </p:spTree>
    <p:extLst>
      <p:ext uri="{BB962C8B-B14F-4D97-AF65-F5344CB8AC3E}">
        <p14:creationId xmlns:p14="http://schemas.microsoft.com/office/powerpoint/2010/main" xmlns="" val="41385931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158</TotalTime>
  <Words>1649</Words>
  <Application>Microsoft Office PowerPoint</Application>
  <PresentationFormat>Экран (4:3)</PresentationFormat>
  <Paragraphs>119</Paragraphs>
  <Slides>32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32</vt:i4>
      </vt:variant>
    </vt:vector>
  </HeadingPairs>
  <TitlesOfParts>
    <vt:vector size="34" baseType="lpstr">
      <vt:lpstr>Апекс</vt:lpstr>
      <vt:lpstr>Поток</vt:lpstr>
      <vt:lpstr>Как выбирать профессию</vt:lpstr>
      <vt:lpstr>Оптимальный выбор профессии</vt:lpstr>
      <vt:lpstr>«Волшебная формула»</vt:lpstr>
      <vt:lpstr>Мир профессий</vt:lpstr>
      <vt:lpstr>Информация о рынке труда</vt:lpstr>
      <vt:lpstr>Куда пойти учиться?</vt:lpstr>
      <vt:lpstr>Выбор ВУЗа</vt:lpstr>
      <vt:lpstr>Льготы при поступлении в ВУЗ</vt:lpstr>
      <vt:lpstr>Прием в ВУЗы и олимпиады</vt:lpstr>
      <vt:lpstr>Выбор  колледжа, техникума или лицея</vt:lpstr>
      <vt:lpstr>Осознанный выбор профессии – залог успешной профессиональной карьеры!</vt:lpstr>
      <vt:lpstr>Слайд 12</vt:lpstr>
      <vt:lpstr>Классный час по профориентации для учащихся 8 класса «Выбор профессии – дело серьезное»</vt:lpstr>
      <vt:lpstr>Тренинг «Рука судьбы» </vt:lpstr>
      <vt:lpstr>Три слагаемых правильного выбора профессии:</vt:lpstr>
      <vt:lpstr>Слайд 16</vt:lpstr>
      <vt:lpstr>Слайд 17</vt:lpstr>
      <vt:lpstr>Слайд 18</vt:lpstr>
      <vt:lpstr>Слайд 19</vt:lpstr>
      <vt:lpstr>Слайд 20</vt:lpstr>
      <vt:lpstr>Слайд 21</vt:lpstr>
      <vt:lpstr>Моё будущее через 10 лет</vt:lpstr>
      <vt:lpstr>История профессии</vt:lpstr>
      <vt:lpstr>Описание профессии</vt:lpstr>
      <vt:lpstr>Требование к профессии</vt:lpstr>
      <vt:lpstr>Условия работы</vt:lpstr>
      <vt:lpstr>Уровень заработной платы</vt:lpstr>
      <vt:lpstr>Необходимые ВУЗЫ</vt:lpstr>
      <vt:lpstr>Востребованность профессии </vt:lpstr>
      <vt:lpstr>Возможность трудоустройства</vt:lpstr>
      <vt:lpstr>Возможность профессионального роста</vt:lpstr>
      <vt:lpstr>Люди прославившие профессию</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Моё будущее через 10 лет</dc:title>
  <dc:creator>Alexander</dc:creator>
  <cp:lastModifiedBy>Радчук</cp:lastModifiedBy>
  <cp:revision>27</cp:revision>
  <dcterms:created xsi:type="dcterms:W3CDTF">2014-11-15T11:15:04Z</dcterms:created>
  <dcterms:modified xsi:type="dcterms:W3CDTF">2015-03-16T15:08:02Z</dcterms:modified>
</cp:coreProperties>
</file>