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120" d="100"/>
          <a:sy n="120" d="100"/>
        </p:scale>
        <p:origin x="-12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32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5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33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9" y="0"/>
            <a:ext cx="12181647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482518" y="116540"/>
            <a:ext cx="7971206" cy="72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ru-RU" altLang="ru-RU" dirty="0" smtClean="0"/>
              <a:t>СОЗДАНИЕ НОВЫХ УЧРЕЖДЕНИЙ</a:t>
            </a: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573134" y="952341"/>
            <a:ext cx="11089538" cy="5944549"/>
          </a:xfrm>
          <a:custGeom>
            <a:avLst/>
            <a:gdLst>
              <a:gd name="connsiteX0" fmla="*/ 0 w 11089539"/>
              <a:gd name="connsiteY0" fmla="*/ 0 h 5589301"/>
              <a:gd name="connsiteX1" fmla="*/ 11089539 w 11089539"/>
              <a:gd name="connsiteY1" fmla="*/ 0 h 5589301"/>
              <a:gd name="connsiteX2" fmla="*/ 11089539 w 11089539"/>
              <a:gd name="connsiteY2" fmla="*/ 5589301 h 5589301"/>
              <a:gd name="connsiteX3" fmla="*/ 0 w 11089539"/>
              <a:gd name="connsiteY3" fmla="*/ 5589301 h 5589301"/>
              <a:gd name="connsiteX4" fmla="*/ 0 w 11089539"/>
              <a:gd name="connsiteY4" fmla="*/ 0 h 5589301"/>
              <a:gd name="connsiteX0" fmla="*/ 0 w 11089539"/>
              <a:gd name="connsiteY0" fmla="*/ 310147 h 5899448"/>
              <a:gd name="connsiteX1" fmla="*/ 11089539 w 11089539"/>
              <a:gd name="connsiteY1" fmla="*/ 310147 h 5899448"/>
              <a:gd name="connsiteX2" fmla="*/ 11089539 w 11089539"/>
              <a:gd name="connsiteY2" fmla="*/ 5899448 h 5899448"/>
              <a:gd name="connsiteX3" fmla="*/ 0 w 11089539"/>
              <a:gd name="connsiteY3" fmla="*/ 5899448 h 5899448"/>
              <a:gd name="connsiteX4" fmla="*/ 0 w 11089539"/>
              <a:gd name="connsiteY4" fmla="*/ 310147 h 5899448"/>
              <a:gd name="connsiteX0" fmla="*/ 0 w 11089539"/>
              <a:gd name="connsiteY0" fmla="*/ 347917 h 5937218"/>
              <a:gd name="connsiteX1" fmla="*/ 11089539 w 11089539"/>
              <a:gd name="connsiteY1" fmla="*/ 347917 h 5937218"/>
              <a:gd name="connsiteX2" fmla="*/ 11089539 w 11089539"/>
              <a:gd name="connsiteY2" fmla="*/ 5937218 h 5937218"/>
              <a:gd name="connsiteX3" fmla="*/ 0 w 11089539"/>
              <a:gd name="connsiteY3" fmla="*/ 5937218 h 5937218"/>
              <a:gd name="connsiteX4" fmla="*/ 0 w 11089539"/>
              <a:gd name="connsiteY4" fmla="*/ 347917 h 5937218"/>
              <a:gd name="connsiteX0" fmla="*/ 0 w 11089539"/>
              <a:gd name="connsiteY0" fmla="*/ 329992 h 5979451"/>
              <a:gd name="connsiteX1" fmla="*/ 11089539 w 11089539"/>
              <a:gd name="connsiteY1" fmla="*/ 390150 h 5979451"/>
              <a:gd name="connsiteX2" fmla="*/ 11089539 w 11089539"/>
              <a:gd name="connsiteY2" fmla="*/ 5979451 h 5979451"/>
              <a:gd name="connsiteX3" fmla="*/ 0 w 11089539"/>
              <a:gd name="connsiteY3" fmla="*/ 5979451 h 5979451"/>
              <a:gd name="connsiteX4" fmla="*/ 0 w 11089539"/>
              <a:gd name="connsiteY4" fmla="*/ 329992 h 5979451"/>
              <a:gd name="connsiteX0" fmla="*/ 0 w 11089539"/>
              <a:gd name="connsiteY0" fmla="*/ 327120 h 5976579"/>
              <a:gd name="connsiteX1" fmla="*/ 11089539 w 11089539"/>
              <a:gd name="connsiteY1" fmla="*/ 387278 h 5976579"/>
              <a:gd name="connsiteX2" fmla="*/ 11089539 w 11089539"/>
              <a:gd name="connsiteY2" fmla="*/ 5976579 h 5976579"/>
              <a:gd name="connsiteX3" fmla="*/ 0 w 11089539"/>
              <a:gd name="connsiteY3" fmla="*/ 5976579 h 5976579"/>
              <a:gd name="connsiteX4" fmla="*/ 0 w 11089539"/>
              <a:gd name="connsiteY4" fmla="*/ 327120 h 5976579"/>
              <a:gd name="connsiteX0" fmla="*/ 0 w 11089539"/>
              <a:gd name="connsiteY0" fmla="*/ 295090 h 5944549"/>
              <a:gd name="connsiteX1" fmla="*/ 11089539 w 11089539"/>
              <a:gd name="connsiteY1" fmla="*/ 355248 h 5944549"/>
              <a:gd name="connsiteX2" fmla="*/ 11089539 w 11089539"/>
              <a:gd name="connsiteY2" fmla="*/ 5944549 h 5944549"/>
              <a:gd name="connsiteX3" fmla="*/ 0 w 11089539"/>
              <a:gd name="connsiteY3" fmla="*/ 5944549 h 5944549"/>
              <a:gd name="connsiteX4" fmla="*/ 0 w 11089539"/>
              <a:gd name="connsiteY4" fmla="*/ 295090 h 59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9539" h="5944549">
                <a:moveTo>
                  <a:pt x="0" y="295090"/>
                </a:moveTo>
                <a:cubicBezTo>
                  <a:pt x="5681724" y="-330552"/>
                  <a:pt x="9570742" y="210870"/>
                  <a:pt x="11089539" y="355248"/>
                </a:cubicBezTo>
                <a:lnTo>
                  <a:pt x="11089539" y="5944549"/>
                </a:lnTo>
                <a:lnTo>
                  <a:pt x="0" y="5944549"/>
                </a:lnTo>
                <a:lnTo>
                  <a:pt x="0" y="29509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87000"/>
                </a:schemeClr>
              </a:gs>
              <a:gs pos="100000">
                <a:schemeClr val="bg1">
                  <a:alpha val="53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89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0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7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8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61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3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1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7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04B6-A060-474A-A6FA-81E987D05FA9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0EF8-695A-4FD5-B776-B18D31A59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1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20629" y="6011491"/>
            <a:ext cx="1150741" cy="307777"/>
          </a:xfrm>
          <a:prstGeom prst="rect">
            <a:avLst/>
          </a:prstGeom>
          <a:solidFill>
            <a:srgbClr val="006699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09.04.2021</a:t>
            </a:r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6833" y="2364872"/>
            <a:ext cx="73583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cap="all" dirty="0" smtClean="0">
                <a:solidFill>
                  <a:srgbClr val="002060"/>
                </a:solidFill>
              </a:rPr>
              <a:t>О </a:t>
            </a:r>
            <a:r>
              <a:rPr lang="ru-RU" sz="3200" b="1" cap="all" dirty="0">
                <a:solidFill>
                  <a:srgbClr val="002060"/>
                </a:solidFill>
              </a:rPr>
              <a:t>подготовке к проведению государственной итоговой аттестации </a:t>
            </a:r>
            <a:br>
              <a:rPr lang="ru-RU" sz="3200" b="1" cap="all" dirty="0">
                <a:solidFill>
                  <a:srgbClr val="002060"/>
                </a:solidFill>
              </a:rPr>
            </a:br>
            <a:r>
              <a:rPr lang="ru-RU" sz="3200" b="1" cap="all" dirty="0">
                <a:solidFill>
                  <a:srgbClr val="002060"/>
                </a:solidFill>
              </a:rPr>
              <a:t>в Санкт-Петербурге в 2021 году</a:t>
            </a:r>
            <a:endParaRPr lang="ru-RU" sz="3200" b="1" cap="all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1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5857875" y="914400"/>
            <a:ext cx="5745163" cy="594360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7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96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Заголовок 20"/>
          <p:cNvSpPr txBox="1">
            <a:spLocks noGrp="1"/>
          </p:cNvSpPr>
          <p:nvPr>
            <p:ph type="title" idx="4294967295"/>
          </p:nvPr>
        </p:nvSpPr>
        <p:spPr>
          <a:xfrm>
            <a:off x="0" y="203200"/>
            <a:ext cx="7972425" cy="461963"/>
          </a:xfrm>
        </p:spPr>
        <p:txBody>
          <a:bodyPr rtlCol="0">
            <a:spAutoFit/>
          </a:bodyPr>
          <a:lstStyle/>
          <a:p>
            <a:pPr eaLnBrk="1" hangingPunct="1">
              <a:defRPr/>
            </a:pPr>
            <a:r>
              <a:rPr lang="ru-RU" sz="2400" cap="all" dirty="0">
                <a:solidFill>
                  <a:srgbClr val="002060"/>
                </a:solidFill>
              </a:rPr>
              <a:t>Государственная итоговая аттестация. 9 класс</a:t>
            </a:r>
            <a:endParaRPr lang="ru-RU" sz="2400" cap="all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/>
          </p:cNvPr>
          <p:cNvSpPr txBox="1"/>
          <p:nvPr/>
        </p:nvSpPr>
        <p:spPr>
          <a:xfrm>
            <a:off x="1200150" y="5246234"/>
            <a:ext cx="2027238" cy="33813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к ГИА-9</a:t>
            </a:r>
          </a:p>
        </p:txBody>
      </p:sp>
      <p:sp>
        <p:nvSpPr>
          <p:cNvPr id="7" name="TextBox 6">
            <a:extLst/>
          </p:cNvPr>
          <p:cNvSpPr txBox="1"/>
          <p:nvPr/>
        </p:nvSpPr>
        <p:spPr>
          <a:xfrm>
            <a:off x="728663" y="1365250"/>
            <a:ext cx="3468687" cy="5842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Итоговое собеседование </a:t>
            </a:r>
            <a:b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русскому языку </a:t>
            </a: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6315075" y="1727200"/>
            <a:ext cx="5140325" cy="157003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Аттестаты об основном общем образовании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выдаются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результатов ГИА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по двум обязательным предметам – 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русскому языку и математике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 году выпускники 9-х классов не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сдают </a:t>
            </a:r>
            <a:b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ОГЭ учебные предметы по выбору.</a:t>
            </a:r>
          </a:p>
        </p:txBody>
      </p:sp>
      <p:sp>
        <p:nvSpPr>
          <p:cNvPr id="11" name="Текст 11"/>
          <p:cNvSpPr txBox="1">
            <a:spLocks/>
          </p:cNvSpPr>
          <p:nvPr/>
        </p:nvSpPr>
        <p:spPr>
          <a:xfrm>
            <a:off x="614363" y="5126038"/>
            <a:ext cx="379412" cy="396875"/>
          </a:xfrm>
          <a:prstGeom prst="rect">
            <a:avLst/>
          </a:prstGeom>
          <a:ln>
            <a:noFill/>
          </a:ln>
        </p:spPr>
        <p:txBody>
          <a:bodyPr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92075" y="1336675"/>
            <a:ext cx="536575" cy="4397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/>
          </a:p>
        </p:txBody>
      </p:sp>
      <p:sp>
        <p:nvSpPr>
          <p:cNvPr id="18" name="Текст 11"/>
          <p:cNvSpPr txBox="1">
            <a:spLocks/>
          </p:cNvSpPr>
          <p:nvPr/>
        </p:nvSpPr>
        <p:spPr>
          <a:xfrm>
            <a:off x="93663" y="1357313"/>
            <a:ext cx="536575" cy="398462"/>
          </a:xfrm>
          <a:prstGeom prst="rect">
            <a:avLst/>
          </a:prstGeom>
          <a:ln>
            <a:noFill/>
          </a:ln>
        </p:spPr>
        <p:txBody>
          <a:bodyPr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60363" y="1905000"/>
            <a:ext cx="1587" cy="1257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03213" y="3279775"/>
            <a:ext cx="115887" cy="952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737225" y="1241425"/>
            <a:ext cx="536575" cy="4397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/>
          </a:p>
        </p:txBody>
      </p:sp>
      <p:sp>
        <p:nvSpPr>
          <p:cNvPr id="23" name="Текст 11"/>
          <p:cNvSpPr txBox="1">
            <a:spLocks/>
          </p:cNvSpPr>
          <p:nvPr/>
        </p:nvSpPr>
        <p:spPr>
          <a:xfrm>
            <a:off x="5737225" y="1262063"/>
            <a:ext cx="536575" cy="398462"/>
          </a:xfrm>
          <a:prstGeom prst="rect">
            <a:avLst/>
          </a:prstGeom>
          <a:ln>
            <a:noFill/>
          </a:ln>
        </p:spPr>
        <p:txBody>
          <a:bodyPr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005513" y="1809750"/>
            <a:ext cx="0" cy="1257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5948363" y="3197225"/>
            <a:ext cx="114300" cy="936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Заголовок 20"/>
          <p:cNvSpPr txBox="1">
            <a:spLocks/>
          </p:cNvSpPr>
          <p:nvPr/>
        </p:nvSpPr>
        <p:spPr bwMode="auto">
          <a:xfrm>
            <a:off x="10370003" y="3901621"/>
            <a:ext cx="1012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sz="1800" cap="all" dirty="0" smtClean="0">
                <a:solidFill>
                  <a:srgbClr val="002060"/>
                </a:solidFill>
              </a:rPr>
              <a:t>проект</a:t>
            </a:r>
            <a:endParaRPr lang="ru-RU" sz="1800" cap="all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/>
          </p:cNvPr>
          <p:cNvSpPr txBox="1"/>
          <p:nvPr/>
        </p:nvSpPr>
        <p:spPr>
          <a:xfrm>
            <a:off x="6332877" y="5853113"/>
            <a:ext cx="3466759" cy="33972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работы</a:t>
            </a:r>
          </a:p>
        </p:txBody>
      </p:sp>
      <p:sp>
        <p:nvSpPr>
          <p:cNvPr id="28" name="Овал 27"/>
          <p:cNvSpPr/>
          <p:nvPr/>
        </p:nvSpPr>
        <p:spPr>
          <a:xfrm>
            <a:off x="5741988" y="5781675"/>
            <a:ext cx="536575" cy="4397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/>
          </a:p>
        </p:txBody>
      </p:sp>
      <p:sp>
        <p:nvSpPr>
          <p:cNvPr id="29" name="Текст 11"/>
          <p:cNvSpPr txBox="1">
            <a:spLocks/>
          </p:cNvSpPr>
          <p:nvPr/>
        </p:nvSpPr>
        <p:spPr>
          <a:xfrm>
            <a:off x="5741988" y="5802313"/>
            <a:ext cx="536575" cy="398462"/>
          </a:xfrm>
          <a:prstGeom prst="rect">
            <a:avLst/>
          </a:prstGeom>
          <a:ln>
            <a:noFill/>
          </a:ln>
        </p:spPr>
        <p:txBody>
          <a:bodyPr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5951538" y="6611938"/>
            <a:ext cx="115887" cy="936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1966913" y="4665663"/>
            <a:ext cx="992187" cy="40481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728663" y="2079625"/>
            <a:ext cx="3468687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итогового собеседования (зачет) – одно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условий допуска к ГИА-9 </a:t>
            </a:r>
          </a:p>
        </p:txBody>
      </p:sp>
      <p:sp>
        <p:nvSpPr>
          <p:cNvPr id="35" name="Овал 34"/>
          <p:cNvSpPr/>
          <p:nvPr/>
        </p:nvSpPr>
        <p:spPr>
          <a:xfrm>
            <a:off x="614363" y="5083175"/>
            <a:ext cx="536575" cy="4397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2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876300" y="5603875"/>
            <a:ext cx="6350" cy="903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819150" y="6605588"/>
            <a:ext cx="114300" cy="952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8" name="TextBox 37">
            <a:extLst/>
          </p:cNvPr>
          <p:cNvSpPr txBox="1"/>
          <p:nvPr/>
        </p:nvSpPr>
        <p:spPr>
          <a:xfrm>
            <a:off x="728663" y="3035300"/>
            <a:ext cx="3468687" cy="58578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проведения: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очный или дистанционный</a:t>
            </a:r>
          </a:p>
        </p:txBody>
      </p:sp>
      <p:sp>
        <p:nvSpPr>
          <p:cNvPr id="39" name="TextBox 38">
            <a:extLst/>
          </p:cNvPr>
          <p:cNvSpPr txBox="1"/>
          <p:nvPr/>
        </p:nvSpPr>
        <p:spPr>
          <a:xfrm>
            <a:off x="725488" y="3735388"/>
            <a:ext cx="4864100" cy="83026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</a:t>
            </a:r>
            <a:r>
              <a:rPr lang="ru-RU" sz="16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изменились)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срок: 10.02.2021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сроки: 10.03.2021 и 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17.05.2021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3774" y="5675313"/>
            <a:ext cx="4595813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зачет по итоговому собеседованию</a:t>
            </a: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годовые отметки по всем учебным предметам не ниже удовлетворительных</a:t>
            </a:r>
          </a:p>
        </p:txBody>
      </p:sp>
      <p:sp>
        <p:nvSpPr>
          <p:cNvPr id="41" name="TextBox 40">
            <a:extLst/>
          </p:cNvPr>
          <p:cNvSpPr txBox="1"/>
          <p:nvPr/>
        </p:nvSpPr>
        <p:spPr>
          <a:xfrm>
            <a:off x="6332878" y="3843337"/>
            <a:ext cx="5122522" cy="190821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Сроки:</a:t>
            </a:r>
          </a:p>
          <a:p>
            <a:pPr marL="285750" indent="-285750">
              <a:buFontTx/>
              <a:buChar char="-"/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 – 24-28 мая 2021 года</a:t>
            </a:r>
          </a:p>
          <a:p>
            <a:pPr marL="285750" indent="-285750">
              <a:buFontTx/>
              <a:buChar char="-"/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резервные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сроки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периода – </a:t>
            </a:r>
            <a:b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и 10 июня 2021 года</a:t>
            </a:r>
          </a:p>
          <a:p>
            <a:pPr marL="285750" indent="-285750">
              <a:buFontTx/>
              <a:buChar char="-"/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резервные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сроки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периода – 30 июня и 2 июля 2021 года</a:t>
            </a:r>
          </a:p>
          <a:p>
            <a:pPr marL="285750" indent="-285750">
              <a:buFontTx/>
              <a:buChar char="-"/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дополнительный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 – 3 и 6 сентября 2021 года</a:t>
            </a:r>
          </a:p>
          <a:p>
            <a:pPr marL="285750" indent="-285750">
              <a:buFontTx/>
              <a:buChar char="-"/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резервные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сроки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периода – </a:t>
            </a:r>
            <a:b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и 17 сентября 2021 года</a:t>
            </a:r>
          </a:p>
        </p:txBody>
      </p:sp>
      <p:sp>
        <p:nvSpPr>
          <p:cNvPr id="44" name="TextBox 43">
            <a:extLst/>
          </p:cNvPr>
          <p:cNvSpPr txBox="1"/>
          <p:nvPr/>
        </p:nvSpPr>
        <p:spPr>
          <a:xfrm>
            <a:off x="6332878" y="6247267"/>
            <a:ext cx="5122522" cy="52387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контрольных работ по одному учебному предмету по выбору учащегося</a:t>
            </a:r>
          </a:p>
        </p:txBody>
      </p:sp>
      <p:sp>
        <p:nvSpPr>
          <p:cNvPr id="45" name="TextBox 44">
            <a:extLst/>
          </p:cNvPr>
          <p:cNvSpPr txBox="1"/>
          <p:nvPr/>
        </p:nvSpPr>
        <p:spPr>
          <a:xfrm>
            <a:off x="6330950" y="1043781"/>
            <a:ext cx="3468687" cy="58578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</a:t>
            </a:r>
          </a:p>
        </p:txBody>
      </p:sp>
      <p:sp>
        <p:nvSpPr>
          <p:cNvPr id="46" name="TextBox 45">
            <a:extLst/>
          </p:cNvPr>
          <p:cNvSpPr txBox="1"/>
          <p:nvPr/>
        </p:nvSpPr>
        <p:spPr>
          <a:xfrm>
            <a:off x="5430043" y="3397250"/>
            <a:ext cx="5270500" cy="338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проведения </a:t>
            </a:r>
            <a:r>
              <a:rPr lang="ru-RU" sz="16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изменилась)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ОГЭ или ГВЭ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6005513" y="6257925"/>
            <a:ext cx="4762" cy="314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3882798" y="4996657"/>
            <a:ext cx="1706789" cy="522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FF0000"/>
                </a:solidFill>
                <a:latin typeface="Arial" charset="0"/>
                <a:ea typeface="Calibri" pitchFamily="34" charset="0"/>
                <a:sym typeface="Calibri" pitchFamily="34" charset="0"/>
              </a:rPr>
              <a:t>ДОПУСК 19.05.2021</a:t>
            </a:r>
            <a:endParaRPr lang="ru-RU" altLang="ru-RU" sz="1400" b="1" dirty="0">
              <a:solidFill>
                <a:srgbClr val="FF0000"/>
              </a:solidFill>
              <a:latin typeface="Arial" charset="0"/>
              <a:ea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8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96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20"/>
          <p:cNvSpPr txBox="1">
            <a:spLocks/>
          </p:cNvSpPr>
          <p:nvPr/>
        </p:nvSpPr>
        <p:spPr bwMode="auto">
          <a:xfrm>
            <a:off x="411163" y="203200"/>
            <a:ext cx="797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cap="all" dirty="0">
                <a:solidFill>
                  <a:srgbClr val="002060"/>
                </a:solidFill>
              </a:rPr>
              <a:t>Нормативное обеспечение </a:t>
            </a:r>
            <a:r>
              <a:rPr lang="ru-RU" sz="2400" cap="all" dirty="0" smtClean="0">
                <a:solidFill>
                  <a:srgbClr val="002060"/>
                </a:solidFill>
              </a:rPr>
              <a:t>ГИА-9</a:t>
            </a:r>
            <a:endParaRPr lang="ru-RU" sz="2400" cap="all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/>
          </p:cNvPr>
          <p:cNvSpPr txBox="1"/>
          <p:nvPr/>
        </p:nvSpPr>
        <p:spPr>
          <a:xfrm>
            <a:off x="789821" y="1404257"/>
            <a:ext cx="10546216" cy="49244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Минпросвещения России и </a:t>
            </a:r>
            <a:r>
              <a:rPr lang="ru-RU" sz="13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07.11.2020 № 189/1513 «Порядок проведения государственной итоговой аттестации по образовательным программам основного общего образования</a:t>
            </a:r>
            <a:r>
              <a:rPr lang="ru-RU" sz="1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3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/>
          </p:cNvPr>
          <p:cNvSpPr txBox="1"/>
          <p:nvPr/>
        </p:nvSpPr>
        <p:spPr>
          <a:xfrm>
            <a:off x="789820" y="2000749"/>
            <a:ext cx="10546217" cy="49244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Российской Федерации от 26.02.2021 № 256 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6850" y="2610530"/>
            <a:ext cx="10225614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ГИА-9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основного общего образования проводится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русскому языку </a:t>
            </a:r>
            <a:b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математике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результаты которой являются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основанием для выдачи аттестата об основном общем образовании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790654" y="3267582"/>
            <a:ext cx="10067925" cy="69249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Минпросвещения России и </a:t>
            </a:r>
            <a:r>
              <a:rPr lang="ru-RU" sz="13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16.03.2021 № 104/306 «Об особенностях проведения государственной итоговой аттестации по образовательным программам основного общего образования </a:t>
            </a:r>
            <a:b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2021 году» (зарегистрирован в Министерстве юстиции РФ 02.04.2021)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6850" y="4072686"/>
            <a:ext cx="10225614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ГИА-9 проводится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формах ОГЭ и ГВЭ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русскому языку и математике (далее – обязательные учебные предметы)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участников ГИА с ОВЗ, детей-инвалидов и инвалидов ГИА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их желанию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только </a:t>
            </a:r>
            <a:r>
              <a:rPr lang="ru-R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одному </a:t>
            </a: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обязательному учебному предмету по их выбору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ГИА-9 по учебным предметам по выбору не проводится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 проводится в основной период проведения экзаменов, резервные сроки основного периода, дополнительные резервные сроки основного периода, дополнительный период проведения экзаменов и резервные сроки дополнительного периода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02508" y="1199470"/>
            <a:ext cx="1588" cy="52050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/>
          </p:cNvPr>
          <p:cNvSpPr txBox="1"/>
          <p:nvPr/>
        </p:nvSpPr>
        <p:spPr>
          <a:xfrm>
            <a:off x="790654" y="5511977"/>
            <a:ext cx="10067925" cy="89255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Постановление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Главного государственного санитарного врача РФ от 30.06.2020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№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16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«Об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утверждении санитарно-эпидемиологических правил СП 3.1/2.4.3598-20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«Санитарно-эпидемиологические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13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коронавирусной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инфекции (COVID-19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)»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46276" y="6479916"/>
            <a:ext cx="115639" cy="948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1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96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20"/>
          <p:cNvSpPr txBox="1">
            <a:spLocks/>
          </p:cNvSpPr>
          <p:nvPr/>
        </p:nvSpPr>
        <p:spPr bwMode="auto">
          <a:xfrm>
            <a:off x="411163" y="19050"/>
            <a:ext cx="7972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cap="all" dirty="0">
                <a:solidFill>
                  <a:srgbClr val="002060"/>
                </a:solidFill>
              </a:rPr>
              <a:t>Контрольные работы</a:t>
            </a:r>
          </a:p>
          <a:p>
            <a:pPr eaLnBrk="1" hangingPunct="1">
              <a:defRPr/>
            </a:pPr>
            <a:r>
              <a:rPr lang="ru-RU" sz="2400" cap="all" dirty="0">
                <a:solidFill>
                  <a:srgbClr val="002060"/>
                </a:solidFill>
              </a:rPr>
              <a:t>для обучающихся 9-х классов</a:t>
            </a:r>
            <a:endParaRPr lang="ru-RU" sz="2400" cap="all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0" y="1254125"/>
            <a:ext cx="107442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Федеральной службы по надзору в сфере образования и науки от 25.03.2021 № 04-17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Комитета по образованию от 29.03.2021 № 03-13-62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21-0-1 «О проведении контрольных работ»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/>
          </p:cNvPr>
          <p:cNvSpPr txBox="1"/>
          <p:nvPr/>
        </p:nvSpPr>
        <p:spPr>
          <a:xfrm>
            <a:off x="742950" y="2084388"/>
            <a:ext cx="3467100" cy="33813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образованию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950" y="2628900"/>
            <a:ext cx="34671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определяет Порядок организации, проведения и проверки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определяет форму заявления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в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утверждает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единой предметной комиссии по всем учебным предметам, по которым проводится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КР;</a:t>
            </a:r>
          </a:p>
          <a:p>
            <a:pPr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определяет условия проведения КР для лиц с ОВЗ (+1,5 часа, питание и перерывы для лечебных и профилактических мероприятий)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/>
          </p:cNvPr>
          <p:cNvSpPr txBox="1"/>
          <p:nvPr/>
        </p:nvSpPr>
        <p:spPr>
          <a:xfrm>
            <a:off x="4389438" y="1962150"/>
            <a:ext cx="3467100" cy="5842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районов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9438" y="2628900"/>
            <a:ext cx="34671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- обеспечивают передачу в РЦОИ информации о выборе участниками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КР по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учебным предметам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- обеспечивают контроль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за технической готовностью образовательных организаций</a:t>
            </a: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при подготовке к проведению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КР по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отдельным учебным предметам (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иностранные языки,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физика, химия)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- обеспечивают контроль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за проведением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</a:rPr>
              <a:t>КР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</a:rPr>
              <a:t>в установленные сроки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8027988" y="2073275"/>
            <a:ext cx="3467100" cy="33813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7988" y="2622550"/>
            <a:ext cx="34671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организуют прием заявлений </a:t>
            </a:r>
            <a:b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участие в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проводят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участия лиц с ОВЗ, детей-инвалидов и инвалидов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организуют проведение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в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условиях, учитывающих состояние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здоровья, особенности психофизического развития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направляют экспертов, являющихся членами единой предметной комиссии, для проверки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endParaRPr lang="ru-RU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6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963" y="-144463"/>
            <a:ext cx="4064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20"/>
          <p:cNvSpPr txBox="1">
            <a:spLocks/>
          </p:cNvSpPr>
          <p:nvPr/>
        </p:nvSpPr>
        <p:spPr bwMode="auto">
          <a:xfrm>
            <a:off x="411163" y="19050"/>
            <a:ext cx="7972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400" cap="all" dirty="0" smtClean="0">
                <a:solidFill>
                  <a:srgbClr val="002060"/>
                </a:solidFill>
              </a:rPr>
              <a:t>Контрольные работы</a:t>
            </a:r>
          </a:p>
          <a:p>
            <a:pPr eaLnBrk="1" hangingPunct="1">
              <a:defRPr/>
            </a:pPr>
            <a:r>
              <a:rPr lang="ru-RU" sz="2400" cap="all" dirty="0" smtClean="0">
                <a:solidFill>
                  <a:srgbClr val="002060"/>
                </a:solidFill>
              </a:rPr>
              <a:t>для обучающихся 9-х классов</a:t>
            </a:r>
            <a:endParaRPr lang="ru-RU" sz="2400" cap="all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363" y="1204913"/>
            <a:ext cx="1097915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Федеральной службы по надзору в сфере образования и науки от 25.03.2021 № 04-17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Комитета по образованию от 29.03.2021 № 03-13-62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21-0-1 «О проведении контрольных работ»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/>
          </p:cNvPr>
          <p:cNvSpPr txBox="1"/>
          <p:nvPr/>
        </p:nvSpPr>
        <p:spPr>
          <a:xfrm>
            <a:off x="742950" y="1946275"/>
            <a:ext cx="5889625" cy="30797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Участниками контрольных работ являются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363" y="1874838"/>
            <a:ext cx="6157912" cy="3382962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/>
          </a:p>
        </p:txBody>
      </p:sp>
      <p:sp>
        <p:nvSpPr>
          <p:cNvPr id="11" name="TextBox 10">
            <a:extLst/>
          </p:cNvPr>
          <p:cNvSpPr txBox="1"/>
          <p:nvPr/>
        </p:nvSpPr>
        <p:spPr>
          <a:xfrm>
            <a:off x="750888" y="2332038"/>
            <a:ext cx="5891212" cy="116998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образовательных организаций, имеющих государственную аккредитацию образовательных программ основного общего образования, в том числе обучающиеся с ОВЗ, дети-инвалиды и инвалиды, осваивающие образовательные программы основного общего образования</a:t>
            </a:r>
          </a:p>
        </p:txBody>
      </p:sp>
      <p:sp>
        <p:nvSpPr>
          <p:cNvPr id="12" name="TextBox 11">
            <a:extLst/>
          </p:cNvPr>
          <p:cNvSpPr txBox="1"/>
          <p:nvPr/>
        </p:nvSpPr>
        <p:spPr>
          <a:xfrm>
            <a:off x="750888" y="3579813"/>
            <a:ext cx="5891212" cy="16002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осваивающие образовательные программы основного общего образования в форме семейного образования, либо лица, обучающиеся по не имеющим государственной аккредитации образовательным программам основного общего образования, прикрепившиеся для прохождения ГИА по образовательным программам основного общего образования экстерном </a:t>
            </a:r>
            <a:b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образовательной организации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1025" y="3949700"/>
            <a:ext cx="466248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работы проводятся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учебным предметам в следующие сроки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мая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(вторник) – биология, литература, информатика и ИКТ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мая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(среда) – физика, история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мая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(четверг) – обществознание, химия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мая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(пятница) –  география, иностранные языки (английский, французский, немецкий</a:t>
            </a:r>
            <a:b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испанский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defRPr/>
            </a:pP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Резервные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</a:t>
            </a: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предусмотрены.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Rectangle 3"/>
          <p:cNvSpPr txBox="1">
            <a:spLocks noChangeArrowheads="1"/>
          </p:cNvSpPr>
          <p:nvPr/>
        </p:nvSpPr>
        <p:spPr bwMode="auto">
          <a:xfrm>
            <a:off x="6931025" y="3305175"/>
            <a:ext cx="4662488" cy="5222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Arial" charset="0"/>
                <a:ea typeface="Calibri" pitchFamily="34" charset="0"/>
                <a:sym typeface="Calibri" pitchFamily="34" charset="0"/>
              </a:rPr>
              <a:t>Результаты контрольной работы не являются условием допуска к ГИА-9.</a:t>
            </a:r>
            <a:endParaRPr lang="ru-RU" altLang="ru-RU" sz="1400" b="1">
              <a:solidFill>
                <a:srgbClr val="FF0000"/>
              </a:solidFill>
              <a:latin typeface="Arial" charset="0"/>
              <a:ea typeface="Calibri" pitchFamily="34" charset="0"/>
              <a:sym typeface="Calibri" pitchFamily="34" charset="0"/>
            </a:endParaRPr>
          </a:p>
        </p:txBody>
      </p:sp>
      <p:sp>
        <p:nvSpPr>
          <p:cNvPr id="16" name="TextBox 15">
            <a:extLst/>
          </p:cNvPr>
          <p:cNvSpPr txBox="1"/>
          <p:nvPr/>
        </p:nvSpPr>
        <p:spPr>
          <a:xfrm>
            <a:off x="608013" y="5338763"/>
            <a:ext cx="6159500" cy="13843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участвуют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по </a:t>
            </a:r>
            <a:r>
              <a:rPr lang="ru-RU" sz="1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одному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учебных предметов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выбору участника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по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нескольким учебным предметам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предусматривается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с ОВЗ, дети-инвалиды и инвалиды принимают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КР </a:t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своему желанию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6931025" y="1851025"/>
            <a:ext cx="4662488" cy="138499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 на участие в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 подаются </a:t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30.04.2021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(включительно).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завершения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 подачи заявления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изменить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выбранный ранее 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предмет.</a:t>
            </a:r>
          </a:p>
        </p:txBody>
      </p:sp>
    </p:spTree>
    <p:extLst>
      <p:ext uri="{BB962C8B-B14F-4D97-AF65-F5344CB8AC3E}">
        <p14:creationId xmlns:p14="http://schemas.microsoft.com/office/powerpoint/2010/main" val="368044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603</Words>
  <Application>Microsoft Office PowerPoint</Application>
  <PresentationFormat>Произвольный</PresentationFormat>
  <Paragraphs>85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Государственная итоговая аттестация. 9 класс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Бублик Надежда Ивановна</dc:creator>
  <cp:lastModifiedBy>Анна Всеволодовна</cp:lastModifiedBy>
  <cp:revision>5</cp:revision>
  <dcterms:created xsi:type="dcterms:W3CDTF">2021-04-09T13:04:44Z</dcterms:created>
  <dcterms:modified xsi:type="dcterms:W3CDTF">2021-04-12T09:45:40Z</dcterms:modified>
</cp:coreProperties>
</file>