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Попов" initials="Е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8" autoAdjust="0"/>
    <p:restoredTop sz="97449" autoAdjust="0"/>
  </p:normalViewPr>
  <p:slideViewPr>
    <p:cSldViewPr snapToGrid="0" showGuides="1">
      <p:cViewPr>
        <p:scale>
          <a:sx n="97" d="100"/>
          <a:sy n="97" d="100"/>
        </p:scale>
        <p:origin x="-11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78DF-EC43-43AB-B0C3-4CDA401C286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A19A6-1ABD-44A4-81AE-855B1DC0F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84F33-FBEF-4D53-B10A-C5938AA45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AE34BA-D5BD-403D-AEDE-091CB81F6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CB3701-EAB9-4C21-BBCF-5F858D02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52D7-2E1F-4587-97E5-4AE546ABF484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8FE753-5B10-4A18-80BA-5A930462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501D82-FAE7-4715-9F2C-CC8B360C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5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56EA30-DDC1-47D2-BC9D-9FDB8702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8A8B5F-0873-4713-B720-005CB6EE4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BD7A75-7F01-414E-A0F4-38DD515F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2F12-2890-4029-898A-C1AFBCFEA895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A8B5C5-C278-4369-B599-C7CD4DA4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92989E-F01B-4C27-AFDE-3B8E1516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7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E00BC74-01E0-44FC-944D-7C7523B57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854396-4E58-48C2-932A-B132E351E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55459-63AB-47B3-AEEB-9D88BD21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5324-93F3-47A0-8944-D847B2ACF7FF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DC133-65F4-418F-A1DF-1C734DD9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479C88-9E07-466C-95D6-B14608F1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1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2CC05-0856-43B4-8A3F-53223EC4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9F7EF9-212E-43EA-A03B-500D2C5B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FC8D55-1A27-41F5-998E-EE83810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EFF1-5A25-41EC-8756-7BCF8C2FE89F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BFEAE5-34AF-480D-B76F-3E3A07B7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549F76-B17E-447A-AA4F-983D1A74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7BD24-3588-4D79-9F1C-D2F3C7E3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AAEE44-9BED-44C3-8C70-E23466A4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3D5598-5863-4581-9E3B-BAC6DDDC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1C6D-B71F-48EF-99AF-B58B4A9BF991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4E55F8-1058-46C4-9ED9-CCF5D9EC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0DAC8-F921-47C3-8974-CF211F1D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4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C6E8E-DD0E-4C36-A5BA-3B4D254F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C37E8B-2AD1-4FD9-ABB4-D2486BAD8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A0E37B-170B-4E82-B3EC-F506377D0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A1E4ED-B249-46CF-BF61-09E562EC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7C6E-7B39-49C4-B717-4E3C95C7875D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537329-A116-48E4-A8FA-0E1269A9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A4C44B-3953-4316-BFCC-703CCFFE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2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72F4D9-4FCF-4C7C-A16C-FE0ECEF2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36CB65-5514-4518-88ED-F20BC2F31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144767-B573-4D6D-B94B-1822FF58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BC20A6-A10D-495A-824C-8440B9774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34E7C8F-64E4-4A85-8809-10240759B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9D3902-0F2C-4DFE-BF20-C8A7123D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BE1-5BE2-405B-B821-BE23D6CBB687}" type="datetime1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CAC8DD1-B29E-47F3-AF8F-07727971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00D65A0-AA62-4CE5-8F2C-95C71B0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7860F-9896-46F3-A020-3E1C428F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BFC1FF-1D1E-4D83-9FB2-F111311A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84D-9830-4812-8F9B-C9E8BE21FB58}" type="datetime1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F497B5-49E5-460A-A590-07DA1D7C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6EFBDF-8A7C-46B8-A129-756DE088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53921B-8D29-4B66-B65D-D703C6BD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0D1B-580B-475C-82AC-D4486673A485}" type="datetime1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A9D526-F0E2-45F3-819F-EA442DD8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A43BC9-E2C3-4122-A11D-CE6871E8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5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E67B6-3C7A-4B80-9375-834534AA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BDBDBA-D016-4323-8190-B0CFD49C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6D57D1-4215-45D4-B780-B7C969A32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3F413E-9C13-4401-B20A-1FEABB7E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CC9F-F1BD-4DB9-93FE-EACE886906F8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303C31-F257-4297-8AF1-2E430410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97A252-603B-4061-A1AF-FABE8B57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5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49521-11CB-46BF-897F-968A4757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4710F2-C128-4833-A7E4-2AE1EDD4E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6A4C26-AE54-4AC9-A4AE-B19E87C6F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A23B6C-6C90-4368-A008-7CA0B83A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2D0-5CD0-4FD4-9278-62BC17A4DFF2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A48858-582E-42E5-98D3-D1124155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BD1477-1483-4A03-8C29-077713C4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2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E34B2-8F60-4B3D-89CF-F79F676B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9744C1-EAEB-4CAA-8F44-4C7578555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ED74DB-AC40-4E33-A0BF-D9E08EB08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681C-8BC3-46AD-9224-2C10C707438E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616995-6B19-49D3-B110-AE50B7907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E4853E-BF0F-4AD3-A28A-39BED8B7A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pobr.petersburged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2954BE-3AD9-457E-B6B3-FD5A5ADCBA29}"/>
              </a:ext>
            </a:extLst>
          </p:cNvPr>
          <p:cNvSpPr txBox="1"/>
          <p:nvPr/>
        </p:nvSpPr>
        <p:spPr>
          <a:xfrm>
            <a:off x="1703847" y="2890391"/>
            <a:ext cx="573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uller Bold" pitchFamily="2" charset="-52"/>
              </a:rPr>
              <a:t>Инструкция для родителей по сертификатам</a:t>
            </a:r>
          </a:p>
        </p:txBody>
      </p:sp>
    </p:spTree>
    <p:extLst>
      <p:ext uri="{BB962C8B-B14F-4D97-AF65-F5344CB8AC3E}">
        <p14:creationId xmlns:p14="http://schemas.microsoft.com/office/powerpoint/2010/main" val="323944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Проверить статус заявки на программу дополнительного образования можно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>
                <a:solidFill>
                  <a:srgbClr val="FF0000"/>
                </a:solidFill>
              </a:rPr>
              <a:t>Личном кабинете </a:t>
            </a:r>
            <a:r>
              <a:rPr lang="ru-RU" dirty="0"/>
              <a:t>пользователя в разделе «</a:t>
            </a:r>
            <a:r>
              <a:rPr lang="ru-RU" dirty="0">
                <a:solidFill>
                  <a:srgbClr val="FF0000"/>
                </a:solidFill>
              </a:rPr>
              <a:t>Заявки</a:t>
            </a:r>
            <a:r>
              <a:rPr lang="ru-RU" dirty="0"/>
              <a:t>» на вкладке «</a:t>
            </a:r>
            <a:r>
              <a:rPr lang="ru-RU" dirty="0">
                <a:solidFill>
                  <a:srgbClr val="FF0000"/>
                </a:solidFill>
              </a:rPr>
              <a:t>Программы</a:t>
            </a:r>
            <a:r>
              <a:rPr lang="ru-RU" dirty="0"/>
              <a:t>».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10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1509755-5E40-413E-BDA4-61B41847DCE7}"/>
              </a:ext>
            </a:extLst>
          </p:cNvPr>
          <p:cNvGrpSpPr/>
          <p:nvPr/>
        </p:nvGrpSpPr>
        <p:grpSpPr>
          <a:xfrm>
            <a:off x="1088480" y="937659"/>
            <a:ext cx="6689546" cy="5602478"/>
            <a:chOff x="1088480" y="937659"/>
            <a:chExt cx="6689546" cy="5602478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9E4B047-023C-4709-91D9-D7DE3D4DEAB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1" b="18438"/>
            <a:stretch/>
          </p:blipFill>
          <p:spPr bwMode="auto">
            <a:xfrm>
              <a:off x="1088480" y="937659"/>
              <a:ext cx="6689546" cy="56024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1783983" y="1210492"/>
              <a:ext cx="1185637" cy="4789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4153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На вкладке «</a:t>
            </a:r>
            <a:r>
              <a:rPr lang="ru-RU" dirty="0">
                <a:solidFill>
                  <a:srgbClr val="FF0000"/>
                </a:solidFill>
              </a:rPr>
              <a:t>Сертификаты</a:t>
            </a:r>
            <a:r>
              <a:rPr lang="ru-RU" dirty="0"/>
              <a:t>» можно просмотреть данные отправленной заявки </a:t>
            </a:r>
            <a:br>
              <a:rPr lang="ru-RU" dirty="0"/>
            </a:br>
            <a:r>
              <a:rPr lang="ru-RU" dirty="0"/>
              <a:t>на получение сертификата.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11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7B2DE8A-A334-4F9A-9B32-9EFA69DE20E4}"/>
              </a:ext>
            </a:extLst>
          </p:cNvPr>
          <p:cNvGrpSpPr/>
          <p:nvPr/>
        </p:nvGrpSpPr>
        <p:grpSpPr>
          <a:xfrm>
            <a:off x="613138" y="1031991"/>
            <a:ext cx="7591244" cy="5637311"/>
            <a:chOff x="613138" y="1031991"/>
            <a:chExt cx="7591244" cy="563731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0D6AA42F-F1C4-4D50-B9CF-40CB142A3066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6" b="22979"/>
            <a:stretch/>
          </p:blipFill>
          <p:spPr bwMode="auto">
            <a:xfrm>
              <a:off x="613138" y="1031991"/>
              <a:ext cx="7591244" cy="56373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3743418" y="1480462"/>
              <a:ext cx="1185637" cy="4789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6858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зачислении обучающегося на программу дополнительного образования (изменении статуса заявки на «</a:t>
            </a:r>
            <a:r>
              <a:rPr lang="ru-RU" dirty="0">
                <a:solidFill>
                  <a:srgbClr val="FF0000"/>
                </a:solidFill>
              </a:rPr>
              <a:t>Участник</a:t>
            </a:r>
            <a:r>
              <a:rPr lang="ru-RU" dirty="0"/>
              <a:t>») в Личном кабинете будут отображаться сведения о присвоенном сертификате.</a:t>
            </a:r>
          </a:p>
          <a:p>
            <a:r>
              <a:rPr lang="ru-RU" dirty="0"/>
              <a:t>Для просмотра сведений о выданном сертификате необходимо нажать на кнопку «</a:t>
            </a:r>
            <a:r>
              <a:rPr lang="ru-RU" dirty="0">
                <a:solidFill>
                  <a:srgbClr val="92D050"/>
                </a:solidFill>
              </a:rPr>
              <a:t>Сведения о сертификате</a:t>
            </a:r>
            <a:r>
              <a:rPr lang="ru-RU" dirty="0"/>
              <a:t>» напротив обучающегося, которому выдан сертификат. </a:t>
            </a:r>
          </a:p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12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59A7231-EA1F-45EF-81A5-827608A59E2E}"/>
              </a:ext>
            </a:extLst>
          </p:cNvPr>
          <p:cNvGrpSpPr/>
          <p:nvPr/>
        </p:nvGrpSpPr>
        <p:grpSpPr>
          <a:xfrm>
            <a:off x="1167312" y="1785257"/>
            <a:ext cx="6487522" cy="4884045"/>
            <a:chOff x="1167312" y="1785257"/>
            <a:chExt cx="6487522" cy="488404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11DA216-D378-412B-9E54-BB99DA9D9A4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12" y="1785257"/>
              <a:ext cx="6487522" cy="4884045"/>
            </a:xfrm>
            <a:prstGeom prst="rect">
              <a:avLst/>
            </a:prstGeom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316F3911-9CE4-4FA3-B00C-C6D0B5E36E4E}"/>
                </a:ext>
              </a:extLst>
            </p:cNvPr>
            <p:cNvSpPr/>
            <p:nvPr/>
          </p:nvSpPr>
          <p:spPr>
            <a:xfrm>
              <a:off x="6033773" y="3892737"/>
              <a:ext cx="1185637" cy="4789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5674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13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E97B4C-1C5D-4D70-B1AE-438308E4AE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8163" r="7631" b="29895"/>
          <a:stretch/>
        </p:blipFill>
        <p:spPr bwMode="auto">
          <a:xfrm>
            <a:off x="147298" y="268629"/>
            <a:ext cx="8291308" cy="6271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896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14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2E3D11-DA30-4EE2-A6C8-0CB71AB7F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8" y="0"/>
            <a:ext cx="8322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15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C69F7F-0DF8-4D85-9FF9-A57260553B15}"/>
              </a:ext>
            </a:extLst>
          </p:cNvPr>
          <p:cNvSpPr txBox="1"/>
          <p:nvPr/>
        </p:nvSpPr>
        <p:spPr>
          <a:xfrm>
            <a:off x="192505" y="188698"/>
            <a:ext cx="84325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Типовые вопросы родителей</a:t>
            </a:r>
            <a:r>
              <a:rPr lang="ru-RU" u="sng" dirty="0"/>
              <a:t/>
            </a:r>
            <a:br>
              <a:rPr lang="ru-RU" u="sng" dirty="0"/>
            </a:br>
            <a:endParaRPr lang="en-US" u="sng" dirty="0"/>
          </a:p>
          <a:p>
            <a:r>
              <a:rPr lang="ru-RU" b="1" dirty="0"/>
              <a:t>Кто может получить социальный сертификат?</a:t>
            </a:r>
          </a:p>
          <a:p>
            <a:r>
              <a:rPr lang="ru-RU" dirty="0"/>
              <a:t>Законный представитель ребенка от 5 до 17 лет (включительно) или</a:t>
            </a:r>
          </a:p>
          <a:p>
            <a:r>
              <a:rPr lang="ru-RU" dirty="0"/>
              <a:t>несовершеннолетний от 14 лет по согласованию с законным представителем.</a:t>
            </a:r>
          </a:p>
          <a:p>
            <a:endParaRPr lang="ru-RU" dirty="0"/>
          </a:p>
          <a:p>
            <a:r>
              <a:rPr lang="ru-RU" b="1" dirty="0"/>
              <a:t>Какие программы можно оплатить сертификатом?</a:t>
            </a:r>
          </a:p>
          <a:p>
            <a:r>
              <a:rPr lang="ru-RU" dirty="0"/>
              <a:t>Программы прошедшие независимую экспертизу и внесенные в реестр.</a:t>
            </a:r>
          </a:p>
          <a:p>
            <a:endParaRPr lang="ru-RU" dirty="0"/>
          </a:p>
          <a:p>
            <a:r>
              <a:rPr lang="ru-RU" b="1" dirty="0"/>
              <a:t>Какие организации работают с сертификатами?</a:t>
            </a:r>
          </a:p>
          <a:p>
            <a:r>
              <a:rPr lang="ru-RU" dirty="0"/>
              <a:t>Имеющие лицензию на реализацию программ дополнительного образования и ИП.</a:t>
            </a:r>
          </a:p>
          <a:p>
            <a:endParaRPr lang="ru-RU" dirty="0"/>
          </a:p>
          <a:p>
            <a:r>
              <a:rPr lang="ru-RU" b="1" dirty="0"/>
              <a:t>Если ребенок заболел можно ли получить компенсацию (пройти другую</a:t>
            </a:r>
          </a:p>
          <a:p>
            <a:r>
              <a:rPr lang="ru-RU" b="1" dirty="0"/>
              <a:t>программу или что то еще)?</a:t>
            </a:r>
          </a:p>
          <a:p>
            <a:endParaRPr lang="ru-RU" b="1" dirty="0"/>
          </a:p>
          <a:p>
            <a:r>
              <a:rPr lang="ru-RU" dirty="0"/>
              <a:t>Сертификат не подлежит монетизации, если организация проводит обучение</a:t>
            </a:r>
          </a:p>
          <a:p>
            <a:r>
              <a:rPr lang="ru-RU" dirty="0"/>
              <a:t>неоднократно, то ребенок может продолжить обучение и закончить программу в</a:t>
            </a:r>
          </a:p>
          <a:p>
            <a:r>
              <a:rPr lang="ru-RU" dirty="0"/>
              <a:t>рамках оставшихся часов. В дальнейшем планируется возможность на оставшиеся</a:t>
            </a:r>
          </a:p>
          <a:p>
            <a:r>
              <a:rPr lang="ru-RU" dirty="0"/>
              <a:t>часы перевод на другую программу.</a:t>
            </a:r>
          </a:p>
        </p:txBody>
      </p:sp>
    </p:spTree>
    <p:extLst>
      <p:ext uri="{BB962C8B-B14F-4D97-AF65-F5344CB8AC3E}">
        <p14:creationId xmlns:p14="http://schemas.microsoft.com/office/powerpoint/2010/main" val="232449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16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C69F7F-0DF8-4D85-9FF9-A57260553B15}"/>
              </a:ext>
            </a:extLst>
          </p:cNvPr>
          <p:cNvSpPr txBox="1"/>
          <p:nvPr/>
        </p:nvSpPr>
        <p:spPr>
          <a:xfrm>
            <a:off x="192505" y="188698"/>
            <a:ext cx="84325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Типовые вопросы родителей</a:t>
            </a:r>
            <a:r>
              <a:rPr lang="ru-RU" u="sng" dirty="0"/>
              <a:t/>
            </a:r>
            <a:br>
              <a:rPr lang="ru-RU" u="sng" dirty="0"/>
            </a:br>
            <a:endParaRPr lang="en-US" u="sng" dirty="0"/>
          </a:p>
          <a:p>
            <a:r>
              <a:rPr lang="ru-RU" b="1" dirty="0"/>
              <a:t>Срок получения сертификата?</a:t>
            </a:r>
          </a:p>
          <a:p>
            <a:r>
              <a:rPr lang="ru-RU" dirty="0"/>
              <a:t>В 2023 году с 18 сентября до окончания приема на программы (ориентировочно начало ноября), в дальнейшем с февраля до окончания свободных сертификатов.</a:t>
            </a:r>
          </a:p>
          <a:p>
            <a:endParaRPr lang="ru-RU" dirty="0"/>
          </a:p>
          <a:p>
            <a:r>
              <a:rPr lang="ru-RU" b="1" dirty="0"/>
              <a:t>Если я получил сертификат сможет ли ребенок еще заниматься на бюджетных</a:t>
            </a:r>
          </a:p>
          <a:p>
            <a:r>
              <a:rPr lang="ru-RU" b="1" dirty="0"/>
              <a:t>местах?</a:t>
            </a:r>
          </a:p>
          <a:p>
            <a:r>
              <a:rPr lang="ru-RU" dirty="0"/>
              <a:t>Да</a:t>
            </a:r>
          </a:p>
          <a:p>
            <a:endParaRPr lang="ru-RU" dirty="0"/>
          </a:p>
          <a:p>
            <a:r>
              <a:rPr lang="ru-RU" b="1" dirty="0"/>
              <a:t>Могу ли я получить сертификат и не заниматься в школе, а уйти в другой район</a:t>
            </a:r>
          </a:p>
          <a:p>
            <a:r>
              <a:rPr lang="ru-RU" b="1" dirty="0"/>
              <a:t>(дом творчества и прочее)?</a:t>
            </a:r>
          </a:p>
          <a:p>
            <a:r>
              <a:rPr lang="ru-RU" dirty="0"/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186801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Подача заявки на получение сертификата персонифицированного финансирования дополнительного образования происходит автоматически при подаче заявки на программу, по которой доступна оплата сертификатом, на сайте Навигатора дополнительного образования - </a:t>
            </a:r>
            <a:r>
              <a:rPr lang="ru-RU" u="sng" dirty="0">
                <a:hlinkClick r:id="rId2"/>
              </a:rPr>
              <a:t>https://dopobr.petersburgedu.ru/</a:t>
            </a:r>
            <a:r>
              <a:rPr lang="ru-RU" u="sng" dirty="0"/>
              <a:t/>
            </a:r>
            <a:br>
              <a:rPr lang="ru-RU" u="sng" dirty="0"/>
            </a:br>
            <a:endParaRPr lang="en-US" u="sng" dirty="0"/>
          </a:p>
          <a:p>
            <a:r>
              <a:rPr lang="ru-RU" dirty="0"/>
              <a:t>Войдите на сайт и пройдите авторизацию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2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3C70468-D08A-4970-8F1B-4CF23D9410FB}"/>
              </a:ext>
            </a:extLst>
          </p:cNvPr>
          <p:cNvGrpSpPr/>
          <p:nvPr/>
        </p:nvGrpSpPr>
        <p:grpSpPr>
          <a:xfrm>
            <a:off x="1431637" y="2111221"/>
            <a:ext cx="5958208" cy="4558081"/>
            <a:chOff x="1431637" y="2111221"/>
            <a:chExt cx="5958208" cy="455808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A113FFB0-846F-4A33-A8BE-784A4FC86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637" y="2111221"/>
              <a:ext cx="5958208" cy="45580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xmlns="" id="{90B9A019-EEFC-46A8-817C-9EDC3FC6D773}"/>
                </a:ext>
              </a:extLst>
            </p:cNvPr>
            <p:cNvSpPr/>
            <p:nvPr/>
          </p:nvSpPr>
          <p:spPr>
            <a:xfrm>
              <a:off x="6035043" y="2134276"/>
              <a:ext cx="696686" cy="5405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9412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авторизации необходимо нажать кнопку «</a:t>
            </a:r>
            <a:r>
              <a:rPr lang="ru-RU" dirty="0">
                <a:solidFill>
                  <a:srgbClr val="FF0000"/>
                </a:solidFill>
              </a:rPr>
              <a:t>Меню</a:t>
            </a:r>
            <a:r>
              <a:rPr lang="ru-RU" dirty="0"/>
              <a:t>» и перейти во вкладку «</a:t>
            </a:r>
            <a:r>
              <a:rPr lang="ru-RU" dirty="0">
                <a:solidFill>
                  <a:srgbClr val="FF0000"/>
                </a:solidFill>
              </a:rPr>
              <a:t>Каталог организаций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3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417D4B0-7DB6-4F49-ABF4-0BF8EDF634E9}"/>
              </a:ext>
            </a:extLst>
          </p:cNvPr>
          <p:cNvGrpSpPr/>
          <p:nvPr/>
        </p:nvGrpSpPr>
        <p:grpSpPr>
          <a:xfrm>
            <a:off x="572544" y="1330587"/>
            <a:ext cx="7622222" cy="4774122"/>
            <a:chOff x="572544" y="1330587"/>
            <a:chExt cx="7622222" cy="477412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63D06A24-3E3C-4B19-A655-35160A03F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931" y="1330587"/>
              <a:ext cx="7271657" cy="1223566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3BA56AE9-3083-4937-B943-0BD4B69E0360}"/>
                </a:ext>
              </a:extLst>
            </p:cNvPr>
            <p:cNvSpPr/>
            <p:nvPr/>
          </p:nvSpPr>
          <p:spPr>
            <a:xfrm>
              <a:off x="7141028" y="1401808"/>
              <a:ext cx="1053738" cy="64633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0D0794B7-EE35-45F5-AA19-CBA82EF7C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408"/>
            <a:stretch/>
          </p:blipFill>
          <p:spPr>
            <a:xfrm>
              <a:off x="772930" y="2625374"/>
              <a:ext cx="7271657" cy="34793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528F66A0-B05B-4878-B3A8-519AAA7AD002}"/>
                </a:ext>
              </a:extLst>
            </p:cNvPr>
            <p:cNvSpPr/>
            <p:nvPr/>
          </p:nvSpPr>
          <p:spPr>
            <a:xfrm>
              <a:off x="572544" y="4365041"/>
              <a:ext cx="3267936" cy="76430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761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9379"/>
            <a:ext cx="843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Фильтруем учреждения по </a:t>
            </a:r>
            <a:r>
              <a:rPr lang="ru-RU" dirty="0">
                <a:solidFill>
                  <a:srgbClr val="FF0000"/>
                </a:solidFill>
              </a:rPr>
              <a:t>Красногвардейскому</a:t>
            </a:r>
            <a:r>
              <a:rPr lang="ru-RU" dirty="0"/>
              <a:t> району Санкт-Петербурга </a:t>
            </a:r>
            <a:br>
              <a:rPr lang="ru-RU" dirty="0"/>
            </a:br>
            <a:r>
              <a:rPr lang="ru-RU" dirty="0"/>
              <a:t>и выбираем карточку необходимого учреждения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4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C3E29FE-2779-4799-B04D-EF4ABA4483DD}"/>
              </a:ext>
            </a:extLst>
          </p:cNvPr>
          <p:cNvGrpSpPr/>
          <p:nvPr/>
        </p:nvGrpSpPr>
        <p:grpSpPr>
          <a:xfrm>
            <a:off x="927921" y="999983"/>
            <a:ext cx="6961678" cy="5460260"/>
            <a:chOff x="927921" y="999983"/>
            <a:chExt cx="6961678" cy="546026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D2463688-AE3F-4882-90F6-9DF83B829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921" y="999983"/>
              <a:ext cx="6961678" cy="5460260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928288" y="3025167"/>
              <a:ext cx="2163255" cy="72947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9478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4" y="188698"/>
            <a:ext cx="84325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Нажимаем кнопку «</a:t>
            </a:r>
            <a:r>
              <a:rPr lang="ru-RU" dirty="0">
                <a:solidFill>
                  <a:srgbClr val="FF0000"/>
                </a:solidFill>
              </a:rPr>
              <a:t>Смотреть все</a:t>
            </a:r>
            <a:r>
              <a:rPr lang="ru-RU" dirty="0"/>
              <a:t>», чтобы просмотреть все программы учреждения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5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E783129-B3D5-47FD-8635-66EF00DD2D2D}"/>
              </a:ext>
            </a:extLst>
          </p:cNvPr>
          <p:cNvGrpSpPr/>
          <p:nvPr/>
        </p:nvGrpSpPr>
        <p:grpSpPr>
          <a:xfrm>
            <a:off x="795097" y="862346"/>
            <a:ext cx="6938114" cy="5668872"/>
            <a:chOff x="795097" y="862346"/>
            <a:chExt cx="6938114" cy="566887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F07B1E8B-E58A-4CA8-ADC8-F5F3654E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5097" y="862346"/>
              <a:ext cx="6938114" cy="5668872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4028541" y="3964444"/>
              <a:ext cx="1362066" cy="57271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8128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Программы, которые могут быть получены за счет социального сертификата отмечены специальным значком зеленого цвета «</a:t>
            </a:r>
            <a:r>
              <a:rPr lang="ru-RU" dirty="0">
                <a:solidFill>
                  <a:srgbClr val="00B050"/>
                </a:solidFill>
              </a:rPr>
              <a:t>Оплата сертификатом</a:t>
            </a:r>
            <a:r>
              <a:rPr lang="ru-RU" dirty="0"/>
              <a:t>».</a:t>
            </a:r>
          </a:p>
          <a:p>
            <a:r>
              <a:rPr lang="ru-RU" dirty="0"/>
              <a:t>Для ознакомления со всеми программами также можно использовать фильтр «</a:t>
            </a:r>
            <a:r>
              <a:rPr lang="ru-RU" dirty="0">
                <a:solidFill>
                  <a:srgbClr val="FF0000"/>
                </a:solidFill>
              </a:rPr>
              <a:t>Доступна оплата сертификатом</a:t>
            </a:r>
            <a:r>
              <a:rPr lang="ru-RU" dirty="0"/>
              <a:t>» в левой части страницы.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6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22FE6A-E2DA-41E9-9543-E7816F783C0F}"/>
              </a:ext>
            </a:extLst>
          </p:cNvPr>
          <p:cNvGrpSpPr/>
          <p:nvPr/>
        </p:nvGrpSpPr>
        <p:grpSpPr>
          <a:xfrm>
            <a:off x="1075213" y="1599735"/>
            <a:ext cx="6993573" cy="5005713"/>
            <a:chOff x="1075213" y="1599735"/>
            <a:chExt cx="6993573" cy="50057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40C750C2-2893-4624-A862-601C51F8127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72"/>
            <a:stretch/>
          </p:blipFill>
          <p:spPr bwMode="auto">
            <a:xfrm>
              <a:off x="1075213" y="1599735"/>
              <a:ext cx="6993573" cy="49109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1651101" y="6032729"/>
              <a:ext cx="1362066" cy="57271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351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После выбора программы необходимо нажать кнопку «</a:t>
            </a:r>
            <a:r>
              <a:rPr lang="ru-RU" dirty="0">
                <a:solidFill>
                  <a:srgbClr val="FF0000"/>
                </a:solidFill>
              </a:rPr>
              <a:t>Записаться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7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8B2BA89-BF70-4E90-B3B2-26D208D3CA03}"/>
              </a:ext>
            </a:extLst>
          </p:cNvPr>
          <p:cNvGrpSpPr/>
          <p:nvPr/>
        </p:nvGrpSpPr>
        <p:grpSpPr>
          <a:xfrm>
            <a:off x="596241" y="751428"/>
            <a:ext cx="7642068" cy="5780000"/>
            <a:chOff x="596241" y="751428"/>
            <a:chExt cx="7642068" cy="57800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40C750C2-2893-4624-A862-601C51F8127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72"/>
            <a:stretch/>
          </p:blipFill>
          <p:spPr bwMode="auto">
            <a:xfrm>
              <a:off x="596241" y="751428"/>
              <a:ext cx="7642068" cy="578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4683447" y="2061621"/>
              <a:ext cx="1362066" cy="57271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5502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подаче заявки на программу необходимо отметить </a:t>
            </a:r>
            <a:r>
              <a:rPr lang="ru-RU" dirty="0">
                <a:solidFill>
                  <a:srgbClr val="FF0000"/>
                </a:solidFill>
              </a:rPr>
              <a:t>галочкой</a:t>
            </a:r>
            <a:r>
              <a:rPr lang="ru-RU" dirty="0"/>
              <a:t> поле «</a:t>
            </a:r>
            <a:r>
              <a:rPr lang="ru-RU" dirty="0">
                <a:solidFill>
                  <a:srgbClr val="FF0000"/>
                </a:solidFill>
              </a:rPr>
              <a:t>Использовать оплату сертификатом</a:t>
            </a:r>
            <a:r>
              <a:rPr lang="ru-RU" dirty="0"/>
              <a:t>» и заполнить все обязательные поля, </a:t>
            </a:r>
            <a:br>
              <a:rPr lang="ru-RU" dirty="0"/>
            </a:br>
            <a:r>
              <a:rPr lang="ru-RU" dirty="0"/>
              <a:t>которые отобразятся на форме подачи заявки: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8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972834B-A0C7-4F0B-8B56-613BE943ACE7}"/>
              </a:ext>
            </a:extLst>
          </p:cNvPr>
          <p:cNvGrpSpPr/>
          <p:nvPr/>
        </p:nvGrpSpPr>
        <p:grpSpPr>
          <a:xfrm>
            <a:off x="1723026" y="1300386"/>
            <a:ext cx="5374459" cy="5368916"/>
            <a:chOff x="1723026" y="1300386"/>
            <a:chExt cx="5374459" cy="536891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A6F9C01-15AE-42B3-93EB-6AE14B97898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26" y="1300386"/>
              <a:ext cx="5374459" cy="5368916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1932032" y="2470923"/>
              <a:ext cx="506368" cy="5422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954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5DC216-88E9-4FD1-A1B6-C1E47875105E}"/>
              </a:ext>
            </a:extLst>
          </p:cNvPr>
          <p:cNvSpPr txBox="1"/>
          <p:nvPr/>
        </p:nvSpPr>
        <p:spPr>
          <a:xfrm>
            <a:off x="192505" y="188698"/>
            <a:ext cx="84325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После заполнения всех полей нажмите кнопку «</a:t>
            </a:r>
            <a:r>
              <a:rPr lang="ru-RU" dirty="0">
                <a:solidFill>
                  <a:srgbClr val="FF0000"/>
                </a:solidFill>
              </a:rPr>
              <a:t>Отправить заявку</a:t>
            </a:r>
            <a:r>
              <a:rPr lang="ru-RU" dirty="0"/>
              <a:t>». </a:t>
            </a:r>
            <a:br>
              <a:rPr lang="ru-RU" dirty="0"/>
            </a:br>
            <a:r>
              <a:rPr lang="ru-RU" dirty="0"/>
              <a:t>Заявка на получение сертификата формируется автоматически.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015" y="86068"/>
            <a:ext cx="371687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9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C440695-4967-4178-8521-55822632FCF8}"/>
              </a:ext>
            </a:extLst>
          </p:cNvPr>
          <p:cNvGrpSpPr/>
          <p:nvPr/>
        </p:nvGrpSpPr>
        <p:grpSpPr>
          <a:xfrm>
            <a:off x="1365974" y="1300386"/>
            <a:ext cx="6055000" cy="5368916"/>
            <a:chOff x="1365974" y="1300386"/>
            <a:chExt cx="6055000" cy="536891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A6F9C01-15AE-42B3-93EB-6AE14B97898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26" y="1300386"/>
              <a:ext cx="5374459" cy="5368916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4541526-F754-4482-8ADF-AE2E157704CB}"/>
                </a:ext>
              </a:extLst>
            </p:cNvPr>
            <p:cNvSpPr/>
            <p:nvPr/>
          </p:nvSpPr>
          <p:spPr>
            <a:xfrm>
              <a:off x="1365974" y="5286492"/>
              <a:ext cx="6055000" cy="69629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795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234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2021-01-10T16:57:20Z</dcterms:created>
  <dcterms:modified xsi:type="dcterms:W3CDTF">2023-09-21T05:38:12Z</dcterms:modified>
</cp:coreProperties>
</file>